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73" r:id="rId3"/>
    <p:sldId id="257" r:id="rId4"/>
    <p:sldId id="264" r:id="rId5"/>
    <p:sldId id="263" r:id="rId6"/>
    <p:sldId id="276" r:id="rId7"/>
    <p:sldId id="262" r:id="rId8"/>
    <p:sldId id="274" r:id="rId9"/>
    <p:sldId id="269" r:id="rId10"/>
    <p:sldId id="260" r:id="rId11"/>
    <p:sldId id="275" r:id="rId12"/>
    <p:sldId id="271" r:id="rId13"/>
    <p:sldId id="272" r:id="rId14"/>
    <p:sldId id="261" r:id="rId15"/>
    <p:sldId id="268" r:id="rId16"/>
    <p:sldId id="25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0000"/>
    <a:srgbClr val="A40000"/>
    <a:srgbClr val="EFF7FF"/>
    <a:srgbClr val="F7FBFF"/>
    <a:srgbClr val="DDF6FF"/>
    <a:srgbClr val="BDEEFF"/>
    <a:srgbClr val="EFFFF7"/>
    <a:srgbClr val="C9FFE4"/>
    <a:srgbClr val="B7FFDB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0" autoAdjust="0"/>
    <p:restoredTop sz="92540" autoAdjust="0"/>
  </p:normalViewPr>
  <p:slideViewPr>
    <p:cSldViewPr>
      <p:cViewPr>
        <p:scale>
          <a:sx n="104" d="100"/>
          <a:sy n="104" d="100"/>
        </p:scale>
        <p:origin x="-8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30742-6ACD-4378-8C3F-0A521E9E3925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DF53A-3B6D-408B-B0B1-5D5AFDE1362A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997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DF53A-3B6D-408B-B0B1-5D5AFDE1362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22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DF53A-3B6D-408B-B0B1-5D5AFDE1362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490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DF53A-3B6D-408B-B0B1-5D5AFDE1362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310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DF53A-3B6D-408B-B0B1-5D5AFDE1362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DF53A-3B6D-408B-B0B1-5D5AFDE1362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6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DF53A-3B6D-408B-B0B1-5D5AFDE1362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91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DF53A-3B6D-408B-B0B1-5D5AFDE1362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3594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DF53A-3B6D-408B-B0B1-5D5AFDE1362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178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050281"/>
            <a:ext cx="9144000" cy="807719"/>
          </a:xfrm>
          <a:prstGeom prst="rect">
            <a:avLst/>
          </a:prstGeom>
          <a:solidFill>
            <a:srgbClr val="EFF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193802"/>
            <a:ext cx="91440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019800"/>
            <a:ext cx="9144000" cy="4571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4" descr="C:\Users\user\Dropbox\PhD Files\Publications\Paper3_PhD\CIRP - CMS2013\Resources\cirp-logo.png"/>
          <p:cNvPicPr>
            <a:picLocks noChangeAspect="1" noChangeArrowheads="1"/>
          </p:cNvPicPr>
          <p:nvPr userDrawn="1"/>
        </p:nvPicPr>
        <p:blipFill>
          <a:blip r:embed="rId2" cstate="print">
            <a:lum bright="10000"/>
          </a:blip>
          <a:srcRect l="33105" t="16548" r="29650" b="17242"/>
          <a:stretch>
            <a:fillRect/>
          </a:stretch>
        </p:blipFill>
        <p:spPr bwMode="auto">
          <a:xfrm>
            <a:off x="7848601" y="60960"/>
            <a:ext cx="1199146" cy="1065907"/>
          </a:xfrm>
          <a:prstGeom prst="rect">
            <a:avLst/>
          </a:prstGeom>
          <a:noFill/>
        </p:spPr>
      </p:pic>
      <p:sp>
        <p:nvSpPr>
          <p:cNvPr id="30" name="TextBox 29"/>
          <p:cNvSpPr txBox="1"/>
          <p:nvPr userDrawn="1"/>
        </p:nvSpPr>
        <p:spPr>
          <a:xfrm>
            <a:off x="2315028" y="159995"/>
            <a:ext cx="419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The 7</a:t>
            </a:r>
            <a:r>
              <a:rPr lang="en-US" sz="1800" b="1" baseline="30000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1800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 CIRP IPSS</a:t>
            </a:r>
            <a:r>
              <a:rPr lang="en-US" sz="1800" b="1" baseline="0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Conference </a:t>
            </a:r>
          </a:p>
          <a:p>
            <a:pPr algn="ctr"/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21-22 May 2015</a:t>
            </a:r>
          </a:p>
          <a:p>
            <a:pPr algn="ctr"/>
            <a:r>
              <a:rPr lang="en-US" sz="1800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Saint-Etienne, France</a:t>
            </a:r>
            <a:endParaRPr lang="en-US" sz="1800" b="1" dirty="0">
              <a:solidFill>
                <a:srgbClr val="8E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khaled.medini\Documents\__mes documents\4_organisation evenements\ipss 2015\Publication Docs\Presentations\logo ipss.ep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1931"/>
            <a:ext cx="2163539" cy="114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3" descr="C:\Users\khaled.medini\Documents\__mes documents\xsupport divers\visuels ecole\mines_saint-etienne_buro_sans_reserve_blanche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6" y="6081486"/>
            <a:ext cx="922832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khaled.medini\Documents\__mes documents\4_organisation evenements\ipss 2015\Website Docs\logos\Logo_Grenoble INP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341" y="6078773"/>
            <a:ext cx="1143884" cy="764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0D938C-DCE1-4A06-ADA2-06613520E0CB}" type="datetime1">
              <a:rPr lang="en-US" smtClean="0"/>
              <a:pPr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8615D4-5289-4E3D-9F30-3B5410A4E197}" type="datetime1">
              <a:rPr lang="en-US" smtClean="0"/>
              <a:pPr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24200" y="6354989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22/05/2015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5" name="Rectangle 24"/>
          <p:cNvSpPr/>
          <p:nvPr userDrawn="1"/>
        </p:nvSpPr>
        <p:spPr>
          <a:xfrm>
            <a:off x="0" y="6202681"/>
            <a:ext cx="9144000" cy="4571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3" descr="C:\Users\khaled.medini\Documents\__mes documents\4_organisation evenements\ipss 2015\Publication Docs\Presentations\logo ipss.ep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2" y="60958"/>
            <a:ext cx="1024575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allais\Desktop\logo_UTT.jpe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6298520"/>
            <a:ext cx="10795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UNIL 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084" y="6298520"/>
            <a:ext cx="10795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D9D1A99-AE17-46DF-AC41-A4ADF3A9786A}" type="datetime1">
              <a:rPr lang="en-US" smtClean="0"/>
              <a:pPr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D60BF5-FBC5-4298-A7B6-6AF58FAE1677}" type="datetime1">
              <a:rPr lang="en-US" smtClean="0"/>
              <a:pPr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E6FFEB-44E3-4F05-9454-CB40E1407711}" type="datetime1">
              <a:rPr lang="en-US" smtClean="0"/>
              <a:pPr/>
              <a:t>6/11/2015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BC2308-0D99-47CB-A25D-5182C2EB0BCF}" type="datetime1">
              <a:rPr lang="en-US" smtClean="0"/>
              <a:pPr/>
              <a:t>6/11/2015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68A7C3-0AA2-4BCC-90D5-9CA470846E1D}" type="datetime1">
              <a:rPr lang="en-US" smtClean="0"/>
              <a:pPr/>
              <a:t>6/11/2015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59A4DA-551D-423D-999F-57247931AC50}" type="datetime1">
              <a:rPr lang="en-US" smtClean="0"/>
              <a:pPr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D973AC-4B04-4D36-8DA3-1700993FA807}" type="datetime1">
              <a:rPr lang="en-US" smtClean="0"/>
              <a:pPr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685800" y="3117185"/>
            <a:ext cx="7696200" cy="2826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rtl="0" eaLnBrk="1" hangingPunct="1"/>
            <a:r>
              <a:rPr lang="en-US" sz="2400" b="1" dirty="0" smtClean="0">
                <a:solidFill>
                  <a:prstClr val="black"/>
                </a:solidFill>
                <a:latin typeface="Calibri" pitchFamily="34" charset="0"/>
                <a:cs typeface="+mn-cs"/>
              </a:rPr>
              <a:t>by</a:t>
            </a:r>
          </a:p>
          <a:p>
            <a:pPr algn="ctr" rtl="0" eaLnBrk="1" hangingPunct="1">
              <a:lnSpc>
                <a:spcPts val="1400"/>
              </a:lnSpc>
            </a:pPr>
            <a:endParaRPr lang="en-US" sz="2400" b="1" dirty="0">
              <a:solidFill>
                <a:prstClr val="black"/>
              </a:solidFill>
              <a:latin typeface="Calibri" pitchFamily="34" charset="0"/>
              <a:cs typeface="+mn-cs"/>
            </a:endParaRPr>
          </a:p>
          <a:p>
            <a:pPr algn="ctr" eaLnBrk="1" hangingPunct="1"/>
            <a:r>
              <a:rPr lang="en-US" sz="2400" b="1" dirty="0" err="1" smtClean="0">
                <a:solidFill>
                  <a:prstClr val="black"/>
                </a:solidFill>
                <a:latin typeface="Calibri" pitchFamily="34" charset="0"/>
              </a:rPr>
              <a:t>Romain</a:t>
            </a:r>
            <a:r>
              <a:rPr lang="en-US" sz="2400" b="1" dirty="0" smtClean="0">
                <a:solidFill>
                  <a:prstClr val="black"/>
                </a:solidFill>
                <a:latin typeface="Calibri" pitchFamily="34" charset="0"/>
              </a:rPr>
              <a:t> Allais</a:t>
            </a:r>
            <a:r>
              <a:rPr lang="en-US" sz="2400" b="1" baseline="30000" dirty="0" smtClean="0">
                <a:solidFill>
                  <a:prstClr val="black"/>
                </a:solidFill>
                <a:latin typeface="Calibri" pitchFamily="34" charset="0"/>
              </a:rPr>
              <a:t>1</a:t>
            </a:r>
            <a:r>
              <a:rPr lang="en-US" sz="2400" b="1" dirty="0" smtClean="0">
                <a:solidFill>
                  <a:prstClr val="black"/>
                </a:solidFill>
                <a:latin typeface="Calibri" pitchFamily="34" charset="0"/>
              </a:rPr>
              <a:t>, Julie Gobert</a:t>
            </a:r>
            <a:r>
              <a:rPr lang="en-US" sz="2400" b="1" baseline="30000" dirty="0">
                <a:solidFill>
                  <a:prstClr val="black"/>
                </a:solidFill>
                <a:latin typeface="Calibri" pitchFamily="34" charset="0"/>
              </a:rPr>
              <a:t>1</a:t>
            </a:r>
            <a:r>
              <a:rPr lang="en-US" sz="2400" b="1" dirty="0" smtClean="0">
                <a:solidFill>
                  <a:prstClr val="black"/>
                </a:solidFill>
                <a:latin typeface="Calibri" pitchFamily="34" charset="0"/>
              </a:rPr>
              <a:t>, Bertrand Laratte</a:t>
            </a:r>
            <a:r>
              <a:rPr lang="en-US" sz="2400" b="1" baseline="30000" dirty="0">
                <a:solidFill>
                  <a:prstClr val="black"/>
                </a:solidFill>
                <a:latin typeface="Calibri" pitchFamily="34" charset="0"/>
              </a:rPr>
              <a:t>1</a:t>
            </a:r>
            <a:r>
              <a:rPr lang="en-US" sz="2400" b="1" dirty="0" smtClean="0">
                <a:solidFill>
                  <a:prstClr val="black"/>
                </a:solidFill>
                <a:latin typeface="Calibri" pitchFamily="34" charset="0"/>
              </a:rPr>
              <a:t>, </a:t>
            </a:r>
          </a:p>
          <a:p>
            <a:pPr algn="ctr" eaLnBrk="1" hangingPunct="1"/>
            <a:r>
              <a:rPr lang="en-US" sz="2400" b="1" dirty="0" smtClean="0">
                <a:solidFill>
                  <a:prstClr val="black"/>
                </a:solidFill>
                <a:latin typeface="Calibri" pitchFamily="34" charset="0"/>
              </a:rPr>
              <a:t>Bertrand Guillaume</a:t>
            </a:r>
            <a:r>
              <a:rPr lang="en-US" sz="2400" b="1" baseline="30000" dirty="0">
                <a:solidFill>
                  <a:prstClr val="black"/>
                </a:solidFill>
                <a:latin typeface="Calibri" pitchFamily="34" charset="0"/>
              </a:rPr>
              <a:t>1</a:t>
            </a:r>
            <a:r>
              <a:rPr lang="en-US" sz="2400" b="1" dirty="0" smtClean="0">
                <a:solidFill>
                  <a:prstClr val="black"/>
                </a:solidFill>
                <a:latin typeface="Calibri" pitchFamily="34" charset="0"/>
              </a:rPr>
              <a:t>, Dominique Bourg</a:t>
            </a:r>
            <a:r>
              <a:rPr lang="en-US" sz="2400" b="1" baseline="30000" dirty="0" smtClean="0">
                <a:solidFill>
                  <a:prstClr val="black"/>
                </a:solidFill>
                <a:latin typeface="Calibri" pitchFamily="34" charset="0"/>
              </a:rPr>
              <a:t>2</a:t>
            </a:r>
            <a:endParaRPr lang="en-US" sz="2400" b="1" dirty="0">
              <a:solidFill>
                <a:prstClr val="black"/>
              </a:solidFill>
              <a:latin typeface="Calibri" pitchFamily="34" charset="0"/>
              <a:cs typeface="+mn-cs"/>
            </a:endParaRPr>
          </a:p>
          <a:p>
            <a:pPr algn="ctr" rtl="0" eaLnBrk="1" hangingPunct="1"/>
            <a:r>
              <a:rPr lang="en-US" b="1" dirty="0">
                <a:solidFill>
                  <a:prstClr val="black"/>
                </a:solidFill>
                <a:latin typeface="Calibri" pitchFamily="34" charset="0"/>
                <a:cs typeface="+mn-cs"/>
              </a:rPr>
              <a:t/>
            </a:r>
            <a:br>
              <a:rPr lang="en-US" b="1" dirty="0">
                <a:solidFill>
                  <a:prstClr val="black"/>
                </a:solidFill>
                <a:latin typeface="Calibri" pitchFamily="34" charset="0"/>
                <a:cs typeface="+mn-cs"/>
              </a:rPr>
            </a:br>
            <a:r>
              <a:rPr lang="en-US" sz="1700" dirty="0" smtClean="0">
                <a:solidFill>
                  <a:prstClr val="black"/>
                </a:solidFill>
                <a:latin typeface="Calibri" pitchFamily="34" charset="0"/>
                <a:cs typeface="+mn-cs"/>
              </a:rPr>
              <a:t>Presenting Author: </a:t>
            </a:r>
            <a:r>
              <a:rPr lang="en-US" sz="1700" dirty="0" err="1" smtClean="0">
                <a:solidFill>
                  <a:prstClr val="black"/>
                </a:solidFill>
                <a:latin typeface="Calibri" pitchFamily="34" charset="0"/>
                <a:cs typeface="+mn-cs"/>
              </a:rPr>
              <a:t>Romain</a:t>
            </a:r>
            <a:r>
              <a:rPr lang="en-US" sz="1700" dirty="0" smtClean="0">
                <a:solidFill>
                  <a:prstClr val="black"/>
                </a:solidFill>
                <a:latin typeface="Calibri" pitchFamily="34" charset="0"/>
                <a:cs typeface="+mn-cs"/>
              </a:rPr>
              <a:t> Allais</a:t>
            </a:r>
            <a:endParaRPr lang="en-US" sz="1700" strike="sngStrike" dirty="0">
              <a:solidFill>
                <a:srgbClr val="FF0000"/>
              </a:solidFill>
              <a:latin typeface="Calibri" pitchFamily="34" charset="0"/>
              <a:cs typeface="+mn-cs"/>
            </a:endParaRPr>
          </a:p>
          <a:p>
            <a:pPr algn="ctr" eaLnBrk="1" hangingPunct="1"/>
            <a:r>
              <a:rPr lang="fr-FR" sz="1500" baseline="30000" dirty="0" smtClean="0">
                <a:solidFill>
                  <a:prstClr val="black"/>
                </a:solidFill>
                <a:latin typeface="Calibri" pitchFamily="34" charset="0"/>
              </a:rPr>
              <a:t>1 </a:t>
            </a:r>
            <a:r>
              <a:rPr lang="fr-FR" sz="1500" dirty="0" err="1" smtClean="0">
                <a:solidFill>
                  <a:prstClr val="black"/>
                </a:solidFill>
                <a:latin typeface="Calibri" pitchFamily="34" charset="0"/>
              </a:rPr>
              <a:t>Creidd</a:t>
            </a:r>
            <a:r>
              <a:rPr lang="fr-FR" sz="1500" dirty="0">
                <a:solidFill>
                  <a:prstClr val="black"/>
                </a:solidFill>
                <a:latin typeface="Calibri" pitchFamily="34" charset="0"/>
              </a:rPr>
              <a:t>, </a:t>
            </a:r>
            <a:r>
              <a:rPr lang="fr-FR" sz="1500" dirty="0" err="1">
                <a:solidFill>
                  <a:prstClr val="black"/>
                </a:solidFill>
                <a:latin typeface="Calibri" pitchFamily="34" charset="0"/>
              </a:rPr>
              <a:t>Hetic</a:t>
            </a:r>
            <a:r>
              <a:rPr lang="fr-FR" sz="1500" dirty="0">
                <a:solidFill>
                  <a:prstClr val="black"/>
                </a:solidFill>
                <a:latin typeface="Calibri" pitchFamily="34" charset="0"/>
              </a:rPr>
              <a:t>, ICD, Université de technologie de Troyes, UMR 6281, CNRS, Troyes, France</a:t>
            </a:r>
          </a:p>
          <a:p>
            <a:pPr algn="ctr" eaLnBrk="1" hangingPunct="1"/>
            <a:r>
              <a:rPr lang="fr-FR" sz="1500" baseline="30000" dirty="0" smtClean="0">
                <a:solidFill>
                  <a:prstClr val="black"/>
                </a:solidFill>
                <a:latin typeface="Calibri" pitchFamily="34" charset="0"/>
              </a:rPr>
              <a:t>2 </a:t>
            </a:r>
            <a:r>
              <a:rPr lang="fr-FR" sz="1500" dirty="0" smtClean="0">
                <a:solidFill>
                  <a:prstClr val="black"/>
                </a:solidFill>
                <a:latin typeface="Calibri" pitchFamily="34" charset="0"/>
              </a:rPr>
              <a:t>Université </a:t>
            </a:r>
            <a:r>
              <a:rPr lang="fr-FR" sz="1500" dirty="0">
                <a:solidFill>
                  <a:prstClr val="black"/>
                </a:solidFill>
                <a:latin typeface="Calibri" pitchFamily="34" charset="0"/>
              </a:rPr>
              <a:t>de Lausanne, Faculté des géosciences et de l’environnement, Institut </a:t>
            </a:r>
            <a:r>
              <a:rPr lang="fr-FR" sz="1500" dirty="0" smtClean="0">
                <a:solidFill>
                  <a:prstClr val="black"/>
                </a:solidFill>
                <a:latin typeface="Calibri" pitchFamily="34" charset="0"/>
              </a:rPr>
              <a:t>géographie </a:t>
            </a:r>
            <a:r>
              <a:rPr lang="fr-FR" sz="1500" dirty="0">
                <a:solidFill>
                  <a:prstClr val="black"/>
                </a:solidFill>
                <a:latin typeface="Calibri" pitchFamily="34" charset="0"/>
              </a:rPr>
              <a:t>et durabilité, Suisse.</a:t>
            </a:r>
          </a:p>
          <a:p>
            <a:pPr algn="ctr" rtl="0" eaLnBrk="1" hangingPunct="1"/>
            <a:r>
              <a:rPr lang="en-US" sz="1400" u="sng" dirty="0" smtClean="0">
                <a:latin typeface="Calibri" pitchFamily="34" charset="0"/>
                <a:cs typeface="+mn-cs"/>
              </a:rPr>
              <a:t>Romain.allais@utt.fr</a:t>
            </a:r>
            <a:endParaRPr lang="en-US" dirty="0">
              <a:solidFill>
                <a:prstClr val="black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1905000"/>
            <a:ext cx="9144000" cy="1470025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E0000"/>
                </a:solidFill>
                <a:effectLst/>
                <a:uLnTx/>
                <a:uFillTx/>
                <a:latin typeface="Calibri" pitchFamily="34" charset="0"/>
                <a:ea typeface="+mj-ea"/>
                <a:cs typeface="Arial" charset="0"/>
              </a:rPr>
              <a:t/>
            </a:r>
            <a:b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E0000"/>
                </a:solidFill>
                <a:effectLst/>
                <a:uLnTx/>
                <a:uFillTx/>
                <a:latin typeface="Calibri" pitchFamily="34" charset="0"/>
                <a:ea typeface="+mj-ea"/>
                <a:cs typeface="Arial" charset="0"/>
              </a:rPr>
            </a:b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E0000"/>
                </a:solidFill>
                <a:effectLst/>
                <a:uLnTx/>
                <a:uFillTx/>
                <a:latin typeface="Calibri" pitchFamily="34" charset="0"/>
                <a:ea typeface="+mj-ea"/>
                <a:cs typeface="Arial" charset="0"/>
              </a:rPr>
              <a:t> </a:t>
            </a:r>
            <a:r>
              <a:rPr lang="en-US" sz="3200" b="1" kern="0" dirty="0">
                <a:solidFill>
                  <a:srgbClr val="8E0000"/>
                </a:solidFill>
                <a:latin typeface="Calibri" pitchFamily="34" charset="0"/>
                <a:ea typeface="+mj-ea"/>
                <a:cs typeface="Arial" charset="0"/>
              </a:rPr>
              <a:t>Small household equipment toward sustainability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rgbClr val="8E0000"/>
              </a:solidFill>
              <a:effectLst/>
              <a:uLnTx/>
              <a:uFillTx/>
              <a:latin typeface="Calibri" pitchFamily="34" charset="0"/>
              <a:ea typeface="+mj-ea"/>
              <a:cs typeface="Arial" charset="0"/>
            </a:endParaRPr>
          </a:p>
        </p:txBody>
      </p:sp>
      <p:pic>
        <p:nvPicPr>
          <p:cNvPr id="6" name="Picture 3" descr="C:\Users\allais\Desktop\logo_UTT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250" y="6211094"/>
            <a:ext cx="10795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UNIL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4950" y="6189662"/>
            <a:ext cx="10795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1- Upstream of the experiment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b="1" dirty="0">
                <a:solidFill>
                  <a:srgbClr val="A40000"/>
                </a:solidFill>
              </a:rPr>
              <a:t>Semi-structured interviews</a:t>
            </a:r>
            <a:r>
              <a:rPr lang="en-US" sz="2400" dirty="0">
                <a:solidFill>
                  <a:srgbClr val="A40000"/>
                </a:solidFill>
              </a:rPr>
              <a:t> </a:t>
            </a:r>
            <a:r>
              <a:rPr lang="en-US" sz="2400" dirty="0"/>
              <a:t>with the different </a:t>
            </a:r>
            <a:r>
              <a:rPr lang="en-US" sz="2400" dirty="0" smtClean="0"/>
              <a:t>partners of </a:t>
            </a:r>
            <a:r>
              <a:rPr lang="en-US" sz="2400" dirty="0"/>
              <a:t>the </a:t>
            </a:r>
            <a:r>
              <a:rPr lang="en-US" sz="2400" dirty="0" smtClean="0"/>
              <a:t>project</a:t>
            </a:r>
          </a:p>
          <a:p>
            <a:pPr lvl="1"/>
            <a:r>
              <a:rPr lang="en-US" sz="2400" b="1" dirty="0" smtClean="0"/>
              <a:t>original</a:t>
            </a:r>
            <a:r>
              <a:rPr lang="en-US" sz="2400" dirty="0" smtClean="0"/>
              <a:t> motivation and concerns, apprehension and expectations</a:t>
            </a:r>
          </a:p>
          <a:p>
            <a:pPr lvl="1"/>
            <a:r>
              <a:rPr lang="en-US" sz="2400" b="1" dirty="0" smtClean="0"/>
              <a:t>current</a:t>
            </a:r>
            <a:r>
              <a:rPr lang="en-US" sz="2400" dirty="0" smtClean="0"/>
              <a:t> activities (i.e. internal organization, logistics etc.)</a:t>
            </a:r>
            <a:endParaRPr lang="en-US" sz="2400" dirty="0">
              <a:sym typeface="Wingdings" panose="05000000000000000000" pitchFamily="2" charset="2"/>
            </a:endParaRPr>
          </a:p>
          <a:p>
            <a:endParaRPr lang="fr-FR" sz="2400" dirty="0" smtClean="0"/>
          </a:p>
          <a:p>
            <a:r>
              <a:rPr lang="fr-FR" sz="2400" b="1" dirty="0" smtClean="0"/>
              <a:t>LCA</a:t>
            </a:r>
            <a:r>
              <a:rPr lang="fr-FR" sz="2400" dirty="0" smtClean="0"/>
              <a:t> </a:t>
            </a:r>
            <a:r>
              <a:rPr lang="fr-FR" sz="2400" dirty="0" err="1"/>
              <a:t>is</a:t>
            </a:r>
            <a:r>
              <a:rPr lang="fr-FR" sz="2400" dirty="0"/>
              <a:t> </a:t>
            </a:r>
            <a:r>
              <a:rPr lang="fr-FR" sz="2400" dirty="0" err="1"/>
              <a:t>performed</a:t>
            </a:r>
            <a:r>
              <a:rPr lang="fr-FR" sz="2400" dirty="0"/>
              <a:t> all </a:t>
            </a:r>
            <a:r>
              <a:rPr lang="fr-FR" sz="2400" dirty="0" err="1"/>
              <a:t>along</a:t>
            </a:r>
            <a:r>
              <a:rPr lang="fr-FR" sz="2400" dirty="0"/>
              <a:t> the </a:t>
            </a:r>
            <a:r>
              <a:rPr lang="fr-FR" sz="2400" dirty="0" err="1" smtClean="0"/>
              <a:t>experiment</a:t>
            </a:r>
            <a:r>
              <a:rPr lang="fr-FR" sz="2400" dirty="0" smtClean="0"/>
              <a:t>, alternative end-of-life scenarios are </a:t>
            </a:r>
            <a:r>
              <a:rPr lang="fr-FR" sz="2400" dirty="0" err="1" smtClean="0"/>
              <a:t>proposed</a:t>
            </a:r>
            <a:r>
              <a:rPr lang="fr-FR" sz="2400" dirty="0" smtClean="0"/>
              <a:t> </a:t>
            </a:r>
          </a:p>
          <a:p>
            <a:r>
              <a:rPr lang="fr-FR" sz="2400" b="1" dirty="0" err="1" smtClean="0"/>
              <a:t>Logistic</a:t>
            </a:r>
            <a:r>
              <a:rPr lang="fr-FR" sz="2400" b="1" dirty="0" smtClean="0"/>
              <a:t> </a:t>
            </a:r>
            <a:r>
              <a:rPr lang="en-US" sz="2400" b="1" dirty="0" smtClean="0"/>
              <a:t>model</a:t>
            </a:r>
            <a:r>
              <a:rPr lang="en-US" sz="2400" dirty="0" smtClean="0"/>
              <a:t> </a:t>
            </a:r>
            <a:r>
              <a:rPr lang="en-US" sz="2400" dirty="0" err="1" smtClean="0"/>
              <a:t>developped</a:t>
            </a:r>
            <a:r>
              <a:rPr lang="en-US" sz="2400" dirty="0" smtClean="0"/>
              <a:t> to optimize the logistic (frequency, volume)</a:t>
            </a:r>
          </a:p>
          <a:p>
            <a:endParaRPr lang="en-US" sz="2400" dirty="0" smtClean="0">
              <a:sym typeface="Wingdings" panose="05000000000000000000" pitchFamily="2" charset="2"/>
            </a:endParaRPr>
          </a:p>
          <a:p>
            <a:pPr marL="0" indent="0" defTabSz="352425">
              <a:buNone/>
            </a:pP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/>
              <a:t>From this first step, </a:t>
            </a:r>
            <a:r>
              <a:rPr lang="en-US" sz="2400" b="1" dirty="0">
                <a:solidFill>
                  <a:srgbClr val="8E0000"/>
                </a:solidFill>
              </a:rPr>
              <a:t>influencing factors </a:t>
            </a:r>
            <a:r>
              <a:rPr lang="en-US" sz="2400" dirty="0"/>
              <a:t>emerged (i.e. </a:t>
            </a:r>
            <a:r>
              <a:rPr lang="en-US" sz="2400" dirty="0" smtClean="0"/>
              <a:t>	collaboration, </a:t>
            </a:r>
            <a:r>
              <a:rPr lang="en-US" sz="2400" dirty="0"/>
              <a:t>interfaces, logistic etc</a:t>
            </a:r>
            <a:r>
              <a:rPr lang="en-US" sz="2400" dirty="0" smtClean="0"/>
              <a:t>.)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77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Focus on intangibles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400" dirty="0" smtClean="0"/>
              <a:t>Extended scorecard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: key assets for this case</a:t>
            </a:r>
          </a:p>
          <a:p>
            <a:pPr lvl="1"/>
            <a:r>
              <a:rPr lang="en-US" sz="2000" b="1" dirty="0" smtClean="0">
                <a:solidFill>
                  <a:srgbClr val="A40000"/>
                </a:solidFill>
              </a:rPr>
              <a:t>Human</a:t>
            </a:r>
            <a:r>
              <a:rPr lang="en-US" sz="2000" dirty="0" smtClean="0"/>
              <a:t> </a:t>
            </a:r>
            <a:r>
              <a:rPr lang="en-US" sz="2000" dirty="0"/>
              <a:t>capital (e.g. knowledge, motivation etc.) </a:t>
            </a:r>
            <a:endParaRPr lang="fr-FR" sz="2000" dirty="0"/>
          </a:p>
          <a:p>
            <a:pPr lvl="1"/>
            <a:r>
              <a:rPr lang="en-US" sz="2000" b="1" dirty="0">
                <a:solidFill>
                  <a:srgbClr val="A40000"/>
                </a:solidFill>
              </a:rPr>
              <a:t>Information system</a:t>
            </a:r>
            <a:r>
              <a:rPr lang="en-US" sz="2000" dirty="0"/>
              <a:t> capital (i.e. ergonomics website, flexibility, etc</a:t>
            </a:r>
            <a:r>
              <a:rPr lang="en-US" sz="2000" dirty="0" smtClean="0"/>
              <a:t>.)</a:t>
            </a:r>
            <a:endParaRPr lang="fr-FR" sz="2000" dirty="0"/>
          </a:p>
          <a:p>
            <a:pPr lvl="1"/>
            <a:r>
              <a:rPr lang="en-US" sz="2000" b="1" dirty="0">
                <a:solidFill>
                  <a:srgbClr val="A40000"/>
                </a:solidFill>
              </a:rPr>
              <a:t>Customer</a:t>
            </a:r>
            <a:r>
              <a:rPr lang="en-US" sz="2000" dirty="0"/>
              <a:t> capital (i.e. customer fidelity, satisfaction, etc.)</a:t>
            </a:r>
            <a:endParaRPr lang="fr-FR" sz="2000" dirty="0"/>
          </a:p>
          <a:p>
            <a:pPr lvl="1"/>
            <a:r>
              <a:rPr lang="en-US" sz="2000" b="1" dirty="0">
                <a:solidFill>
                  <a:srgbClr val="A40000"/>
                </a:solidFill>
              </a:rPr>
              <a:t>Organizational</a:t>
            </a:r>
            <a:r>
              <a:rPr lang="en-US" sz="2000" dirty="0"/>
              <a:t> capital (i.e. share of values, process quality, etc</a:t>
            </a:r>
            <a:r>
              <a:rPr lang="en-US" sz="2000" dirty="0" smtClean="0"/>
              <a:t>.)</a:t>
            </a:r>
            <a:endParaRPr lang="fr-FR" sz="2000" dirty="0"/>
          </a:p>
          <a:p>
            <a:pPr lvl="1"/>
            <a:r>
              <a:rPr lang="en-US" sz="2000" b="1" dirty="0">
                <a:solidFill>
                  <a:srgbClr val="A40000"/>
                </a:solidFill>
              </a:rPr>
              <a:t>Brand</a:t>
            </a:r>
            <a:r>
              <a:rPr lang="en-US" sz="2000" dirty="0"/>
              <a:t> capital (i.e. notoriety, confidence, etc</a:t>
            </a:r>
            <a:r>
              <a:rPr lang="en-US" sz="2000" dirty="0" smtClean="0"/>
              <a:t>.)</a:t>
            </a:r>
            <a:endParaRPr lang="fr-FR" sz="2000" dirty="0"/>
          </a:p>
          <a:p>
            <a:pPr lvl="1"/>
            <a:r>
              <a:rPr lang="en-US" sz="2000" b="1" dirty="0">
                <a:solidFill>
                  <a:srgbClr val="A40000"/>
                </a:solidFill>
              </a:rPr>
              <a:t>Territorial</a:t>
            </a:r>
            <a:r>
              <a:rPr lang="en-US" sz="2000" dirty="0"/>
              <a:t> capital (i.e. use of local resources, attractiveness, etc.)</a:t>
            </a:r>
            <a:endParaRPr lang="fr-FR" sz="2000" dirty="0"/>
          </a:p>
          <a:p>
            <a:pPr lvl="1"/>
            <a:r>
              <a:rPr lang="en-US" sz="2000" b="1" dirty="0">
                <a:solidFill>
                  <a:srgbClr val="A40000"/>
                </a:solidFill>
              </a:rPr>
              <a:t>Natural</a:t>
            </a:r>
            <a:r>
              <a:rPr lang="en-US" sz="2000" dirty="0"/>
              <a:t> capital (i.e. resource consumption, emissions, etc</a:t>
            </a:r>
            <a:r>
              <a:rPr lang="en-US" sz="2000" dirty="0" smtClean="0"/>
              <a:t>.)</a:t>
            </a:r>
            <a:endParaRPr lang="en-US" sz="20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A4000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A40000"/>
                </a:solidFill>
                <a:sym typeface="Wingdings" panose="05000000000000000000" pitchFamily="2" charset="2"/>
              </a:rPr>
              <a:t> Analysis and assessment framework for value creation factors</a:t>
            </a:r>
            <a:endParaRPr lang="en-US" sz="2400" dirty="0" smtClean="0">
              <a:solidFill>
                <a:srgbClr val="A4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ZoneTexte 5"/>
          <p:cNvSpPr txBox="1"/>
          <p:nvPr/>
        </p:nvSpPr>
        <p:spPr>
          <a:xfrm>
            <a:off x="2356335" y="6248400"/>
            <a:ext cx="60256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aseline="30000" dirty="0" smtClean="0"/>
              <a:t>1 </a:t>
            </a:r>
            <a:r>
              <a:rPr lang="fr-FR" sz="1600" dirty="0" err="1" smtClean="0"/>
              <a:t>Fustec</a:t>
            </a:r>
            <a:r>
              <a:rPr lang="fr-FR" sz="1600" dirty="0" smtClean="0"/>
              <a:t> et Al., 2011, </a:t>
            </a:r>
            <a:r>
              <a:rPr lang="fr-FR" sz="1600" dirty="0"/>
              <a:t>Référentiel français de mesure de </a:t>
            </a:r>
            <a:r>
              <a:rPr lang="fr-FR" sz="1600" dirty="0" smtClean="0"/>
              <a:t>la valeur </a:t>
            </a:r>
            <a:r>
              <a:rPr lang="fr-FR" sz="1600" dirty="0"/>
              <a:t>extra-financière et financière </a:t>
            </a:r>
            <a:r>
              <a:rPr lang="fr-FR" sz="1600" dirty="0" smtClean="0"/>
              <a:t>du capital </a:t>
            </a:r>
            <a:r>
              <a:rPr lang="fr-FR" sz="1600" dirty="0"/>
              <a:t>immatériel des </a:t>
            </a:r>
            <a:r>
              <a:rPr lang="fr-FR" sz="1600" dirty="0" smtClean="0"/>
              <a:t>entreprises.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575577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 During </a:t>
            </a:r>
            <a:r>
              <a:rPr lang="en-US" dirty="0"/>
              <a:t>the experiment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A40000"/>
                </a:solidFill>
              </a:rPr>
              <a:t>Evolution and influence</a:t>
            </a:r>
            <a:r>
              <a:rPr lang="en-US" b="1" dirty="0" smtClean="0"/>
              <a:t> of identified key factors</a:t>
            </a:r>
            <a:endParaRPr lang="en-US" dirty="0" smtClean="0"/>
          </a:p>
          <a:p>
            <a:pPr lvl="1" indent="-249238"/>
            <a:r>
              <a:rPr lang="fr-FR" b="1" dirty="0" smtClean="0"/>
              <a:t>Interviews</a:t>
            </a:r>
            <a:r>
              <a:rPr lang="fr-FR" dirty="0" smtClean="0"/>
              <a:t> </a:t>
            </a:r>
            <a:r>
              <a:rPr lang="fr-FR" dirty="0"/>
              <a:t>are </a:t>
            </a:r>
            <a:r>
              <a:rPr lang="fr-FR" dirty="0" err="1"/>
              <a:t>conducted</a:t>
            </a:r>
            <a:r>
              <a:rPr lang="fr-FR" dirty="0"/>
              <a:t> </a:t>
            </a:r>
            <a:r>
              <a:rPr lang="fr-FR" dirty="0" err="1"/>
              <a:t>again</a:t>
            </a:r>
            <a:r>
              <a:rPr lang="fr-FR" dirty="0"/>
              <a:t> </a:t>
            </a:r>
            <a:r>
              <a:rPr lang="fr-FR" dirty="0" smtClean="0"/>
              <a:t>(+3, +6 </a:t>
            </a:r>
            <a:r>
              <a:rPr lang="fr-FR" dirty="0" err="1" smtClean="0"/>
              <a:t>months</a:t>
            </a:r>
            <a:r>
              <a:rPr lang="fr-FR" dirty="0" smtClean="0"/>
              <a:t>) to </a:t>
            </a:r>
            <a:r>
              <a:rPr lang="fr-FR" b="1" dirty="0" err="1" smtClean="0"/>
              <a:t>identify</a:t>
            </a:r>
            <a:r>
              <a:rPr lang="fr-FR" b="1" dirty="0" smtClean="0"/>
              <a:t> the changes</a:t>
            </a:r>
            <a:r>
              <a:rPr lang="fr-FR" dirty="0" smtClean="0"/>
              <a:t> in the perceptions of </a:t>
            </a:r>
            <a:r>
              <a:rPr lang="fr-FR" b="1" dirty="0" err="1" smtClean="0"/>
              <a:t>users</a:t>
            </a:r>
            <a:r>
              <a:rPr lang="fr-FR" b="1" dirty="0" smtClean="0"/>
              <a:t> and providers</a:t>
            </a:r>
            <a:r>
              <a:rPr lang="fr-FR" dirty="0" smtClean="0"/>
              <a:t> of the service.</a:t>
            </a:r>
            <a:r>
              <a:rPr lang="en-US" dirty="0" smtClean="0"/>
              <a:t> </a:t>
            </a:r>
          </a:p>
          <a:p>
            <a:pPr lvl="1" indent="-249238"/>
            <a:r>
              <a:rPr lang="en-US" b="1" dirty="0" smtClean="0"/>
              <a:t>LCA and logistic models</a:t>
            </a:r>
            <a:r>
              <a:rPr lang="en-US" dirty="0" smtClean="0"/>
              <a:t> are implemented with data from the web application </a:t>
            </a:r>
            <a:r>
              <a:rPr lang="en-US" sz="2200" dirty="0" smtClean="0"/>
              <a:t>(i.e. number and types of devices rented, default in the delivery, quality issues etc.).</a:t>
            </a:r>
            <a:r>
              <a:rPr lang="en-US" dirty="0" smtClean="0"/>
              <a:t> </a:t>
            </a:r>
          </a:p>
          <a:p>
            <a:pPr lvl="1" indent="-249238"/>
            <a:r>
              <a:rPr lang="en-US" b="1" dirty="0" smtClean="0"/>
              <a:t>Extended scorecard </a:t>
            </a:r>
            <a:r>
              <a:rPr lang="en-US" dirty="0" smtClean="0"/>
              <a:t>is implemented and improved</a:t>
            </a:r>
          </a:p>
          <a:p>
            <a:pPr indent="-249238"/>
            <a:r>
              <a:rPr lang="en-US" b="1" dirty="0" smtClean="0">
                <a:solidFill>
                  <a:srgbClr val="8E0000"/>
                </a:solidFill>
              </a:rPr>
              <a:t>Iterative </a:t>
            </a:r>
            <a:r>
              <a:rPr lang="en-US" b="1" dirty="0">
                <a:solidFill>
                  <a:srgbClr val="8E0000"/>
                </a:solidFill>
              </a:rPr>
              <a:t>improvement</a:t>
            </a:r>
            <a:r>
              <a:rPr lang="en-US" dirty="0"/>
              <a:t> of the service.</a:t>
            </a:r>
            <a:endParaRPr lang="fr-FR" dirty="0"/>
          </a:p>
          <a:p>
            <a:pPr lvl="1" indent="-249238"/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46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3- Downstream of the experiment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b="1" dirty="0" smtClean="0">
                <a:solidFill>
                  <a:srgbClr val="8E0000"/>
                </a:solidFill>
              </a:rPr>
              <a:t>Recommendations</a:t>
            </a:r>
            <a:r>
              <a:rPr lang="en-GB" dirty="0" smtClean="0"/>
              <a:t> </a:t>
            </a:r>
          </a:p>
          <a:p>
            <a:pPr lvl="1"/>
            <a:r>
              <a:rPr lang="en-GB" b="1" dirty="0" smtClean="0"/>
              <a:t>product and service design</a:t>
            </a:r>
            <a:r>
              <a:rPr lang="en-GB" dirty="0"/>
              <a:t> </a:t>
            </a:r>
          </a:p>
          <a:p>
            <a:pPr lvl="2"/>
            <a:r>
              <a:rPr lang="en-GB" dirty="0" smtClean="0"/>
              <a:t>c</a:t>
            </a:r>
            <a:r>
              <a:rPr lang="en-US" dirty="0" err="1" smtClean="0"/>
              <a:t>omparative</a:t>
            </a:r>
            <a:r>
              <a:rPr lang="en-US" dirty="0" smtClean="0"/>
              <a:t> LCA, end-of-life, logistics optimization, quality defaults</a:t>
            </a:r>
          </a:p>
          <a:p>
            <a:pPr lvl="2"/>
            <a:r>
              <a:rPr lang="en-US" dirty="0" smtClean="0"/>
              <a:t>bibliography design for recycling, remanufacturing, upcycling</a:t>
            </a:r>
          </a:p>
          <a:p>
            <a:pPr lvl="2"/>
            <a:r>
              <a:rPr lang="en-GB" dirty="0" smtClean="0"/>
              <a:t>qualitative assessment of the interfaces (web and delivery)</a:t>
            </a:r>
          </a:p>
          <a:p>
            <a:pPr lvl="1"/>
            <a:r>
              <a:rPr lang="en-GB" b="1" dirty="0" smtClean="0"/>
              <a:t>organizational</a:t>
            </a:r>
            <a:r>
              <a:rPr lang="en-GB" dirty="0" smtClean="0"/>
              <a:t> challenges and issues (management, communication, value share)</a:t>
            </a:r>
          </a:p>
          <a:p>
            <a:pPr lvl="1"/>
            <a:r>
              <a:rPr lang="en-GB" dirty="0" smtClean="0"/>
              <a:t>impact on </a:t>
            </a:r>
            <a:r>
              <a:rPr lang="en-GB" b="1" dirty="0" smtClean="0"/>
              <a:t>customers behaviour</a:t>
            </a:r>
            <a:r>
              <a:rPr lang="en-GB" dirty="0" smtClean="0"/>
              <a:t> (individual and collective interviews) </a:t>
            </a:r>
          </a:p>
          <a:p>
            <a:pPr lvl="1"/>
            <a:endParaRPr lang="en-GB" dirty="0" smtClean="0"/>
          </a:p>
          <a:p>
            <a:r>
              <a:rPr lang="en-GB" b="1" dirty="0" smtClean="0"/>
              <a:t>Scenarios</a:t>
            </a:r>
            <a:r>
              <a:rPr lang="en-GB" dirty="0" smtClean="0"/>
              <a:t> are developed for middle and long term planning based on key factors </a:t>
            </a:r>
            <a:endParaRPr lang="fr-FR" dirty="0" smtClean="0"/>
          </a:p>
          <a:p>
            <a:pPr lvl="1"/>
            <a:r>
              <a:rPr lang="en-GB" dirty="0"/>
              <a:t>Special attention is given to the </a:t>
            </a:r>
            <a:r>
              <a:rPr lang="en-GB" b="1" dirty="0" err="1"/>
              <a:t>transposability</a:t>
            </a:r>
            <a:r>
              <a:rPr lang="en-GB" dirty="0"/>
              <a:t> of the business model to another geographic </a:t>
            </a:r>
            <a:r>
              <a:rPr lang="en-GB" dirty="0" smtClean="0"/>
              <a:t>area and/or product-services</a:t>
            </a:r>
            <a:endParaRPr lang="en-GB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30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Discussion on </a:t>
            </a:r>
            <a:r>
              <a:rPr lang="fr-FR" dirty="0" err="1" smtClean="0"/>
              <a:t>methodology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b="1" dirty="0">
                <a:solidFill>
                  <a:srgbClr val="8E0000"/>
                </a:solidFill>
              </a:rPr>
              <a:t>Economic dimension</a:t>
            </a:r>
            <a:r>
              <a:rPr lang="en-GB" dirty="0"/>
              <a:t> </a:t>
            </a:r>
            <a:r>
              <a:rPr lang="en-GB" dirty="0" smtClean="0"/>
              <a:t>is </a:t>
            </a:r>
            <a:r>
              <a:rPr lang="en-GB" b="1" dirty="0" smtClean="0"/>
              <a:t>not </a:t>
            </a:r>
            <a:r>
              <a:rPr lang="en-GB" b="1" dirty="0"/>
              <a:t>included</a:t>
            </a:r>
            <a:r>
              <a:rPr lang="en-GB" dirty="0"/>
              <a:t> in our study </a:t>
            </a:r>
            <a:r>
              <a:rPr lang="en-GB" dirty="0" smtClean="0"/>
              <a:t>perimeter</a:t>
            </a:r>
          </a:p>
          <a:p>
            <a:endParaRPr lang="en-GB" dirty="0"/>
          </a:p>
          <a:p>
            <a:r>
              <a:rPr lang="fr-FR" b="1" dirty="0" err="1" smtClean="0">
                <a:solidFill>
                  <a:srgbClr val="8E0000"/>
                </a:solidFill>
              </a:rPr>
              <a:t>Perimeter</a:t>
            </a:r>
            <a:r>
              <a:rPr lang="fr-FR" b="1" dirty="0" smtClean="0">
                <a:solidFill>
                  <a:srgbClr val="8E0000"/>
                </a:solidFill>
              </a:rPr>
              <a:t> </a:t>
            </a:r>
            <a:r>
              <a:rPr lang="fr-FR" b="1" dirty="0">
                <a:solidFill>
                  <a:srgbClr val="8E0000"/>
                </a:solidFill>
              </a:rPr>
              <a:t>and </a:t>
            </a:r>
            <a:r>
              <a:rPr lang="fr-FR" b="1" dirty="0" err="1" smtClean="0">
                <a:solidFill>
                  <a:srgbClr val="8E0000"/>
                </a:solidFill>
              </a:rPr>
              <a:t>scale</a:t>
            </a:r>
            <a:endParaRPr lang="en-GB" b="1" dirty="0" smtClean="0">
              <a:solidFill>
                <a:srgbClr val="8E0000"/>
              </a:solidFill>
            </a:endParaRPr>
          </a:p>
          <a:p>
            <a:pPr lvl="1"/>
            <a:r>
              <a:rPr lang="en-GB" dirty="0"/>
              <a:t>LCA concerns only </a:t>
            </a:r>
            <a:r>
              <a:rPr lang="en-GB" b="1" dirty="0"/>
              <a:t>one device (on </a:t>
            </a:r>
            <a:r>
              <a:rPr lang="en-GB" b="1" dirty="0" smtClean="0"/>
              <a:t>28)</a:t>
            </a:r>
            <a:r>
              <a:rPr lang="en-GB" dirty="0" smtClean="0"/>
              <a:t>, and considers </a:t>
            </a:r>
            <a:r>
              <a:rPr lang="en-GB" dirty="0"/>
              <a:t>every steps of the </a:t>
            </a:r>
            <a:r>
              <a:rPr lang="en-GB" b="1" dirty="0"/>
              <a:t>product </a:t>
            </a:r>
            <a:r>
              <a:rPr lang="en-GB" b="1" dirty="0" smtClean="0"/>
              <a:t>life cycle</a:t>
            </a:r>
            <a:r>
              <a:rPr lang="en-GB" dirty="0" smtClean="0"/>
              <a:t> </a:t>
            </a:r>
            <a:r>
              <a:rPr lang="en-GB" dirty="0"/>
              <a:t>from cradle to </a:t>
            </a:r>
            <a:r>
              <a:rPr lang="en-GB" dirty="0" smtClean="0"/>
              <a:t>grave.</a:t>
            </a:r>
          </a:p>
          <a:p>
            <a:pPr lvl="1"/>
            <a:r>
              <a:rPr lang="en-GB" dirty="0" smtClean="0"/>
              <a:t>Sociological </a:t>
            </a:r>
            <a:r>
              <a:rPr lang="en-GB" dirty="0"/>
              <a:t>study put an emphasis on the </a:t>
            </a:r>
            <a:r>
              <a:rPr lang="en-GB" b="1" dirty="0" smtClean="0"/>
              <a:t>interactions</a:t>
            </a:r>
            <a:r>
              <a:rPr lang="en-GB" dirty="0" smtClean="0"/>
              <a:t> with </a:t>
            </a:r>
            <a:r>
              <a:rPr lang="en-GB" dirty="0"/>
              <a:t>a specific focus on the </a:t>
            </a:r>
            <a:r>
              <a:rPr lang="en-GB" b="1" dirty="0" smtClean="0"/>
              <a:t>interface</a:t>
            </a:r>
          </a:p>
          <a:p>
            <a:pPr lvl="1"/>
            <a:endParaRPr lang="en-GB" b="1" dirty="0" smtClean="0"/>
          </a:p>
          <a:p>
            <a:r>
              <a:rPr lang="en-GB" b="1" dirty="0" err="1" smtClean="0">
                <a:solidFill>
                  <a:srgbClr val="8E0000"/>
                </a:solidFill>
              </a:rPr>
              <a:t>Ecodesign</a:t>
            </a:r>
            <a:r>
              <a:rPr lang="en-GB" b="1" dirty="0" smtClean="0">
                <a:solidFill>
                  <a:srgbClr val="8E0000"/>
                </a:solidFill>
              </a:rPr>
              <a:t> of PSS : specific VS generic?</a:t>
            </a:r>
          </a:p>
          <a:p>
            <a:pPr lvl="1"/>
            <a:r>
              <a:rPr lang="en-GB" b="1" dirty="0" smtClean="0"/>
              <a:t>Contextualization</a:t>
            </a:r>
            <a:r>
              <a:rPr lang="en-GB" dirty="0" smtClean="0"/>
              <a:t> is crucial for the sociological assessment (specific </a:t>
            </a:r>
            <a:r>
              <a:rPr lang="en-GB" dirty="0" smtClean="0">
                <a:sym typeface="Wingdings" panose="05000000000000000000" pitchFamily="2" charset="2"/>
              </a:rPr>
              <a:t> generic)</a:t>
            </a:r>
            <a:endParaRPr lang="en-GB" dirty="0" smtClean="0"/>
          </a:p>
          <a:p>
            <a:pPr lvl="1"/>
            <a:r>
              <a:rPr lang="en-GB" dirty="0" smtClean="0"/>
              <a:t>LCA and design studies are </a:t>
            </a:r>
            <a:r>
              <a:rPr lang="en-GB" b="1" dirty="0" smtClean="0"/>
              <a:t>generic</a:t>
            </a:r>
            <a:r>
              <a:rPr lang="en-GB" dirty="0" smtClean="0"/>
              <a:t> </a:t>
            </a:r>
            <a:r>
              <a:rPr lang="en-GB" dirty="0"/>
              <a:t>(</a:t>
            </a:r>
            <a:r>
              <a:rPr lang="en-GB" dirty="0" smtClean="0"/>
              <a:t>generic </a:t>
            </a:r>
            <a:r>
              <a:rPr lang="en-GB" dirty="0" smtClean="0">
                <a:sym typeface="Wingdings" panose="05000000000000000000" pitchFamily="2" charset="2"/>
              </a:rPr>
              <a:t> specific)</a:t>
            </a:r>
          </a:p>
          <a:p>
            <a:pPr marL="457200" lvl="1" indent="0">
              <a:buNone/>
            </a:pPr>
            <a:endParaRPr lang="en-GB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en-GB" sz="4000" dirty="0" smtClean="0">
                <a:solidFill>
                  <a:srgbClr val="8E0000"/>
                </a:solidFill>
                <a:sym typeface="Wingdings" panose="05000000000000000000" pitchFamily="2" charset="2"/>
              </a:rPr>
              <a:t> </a:t>
            </a:r>
            <a:r>
              <a:rPr lang="fr-FR" sz="4000" b="1" dirty="0" err="1" smtClean="0">
                <a:solidFill>
                  <a:srgbClr val="8E0000"/>
                </a:solidFill>
              </a:rPr>
              <a:t>Complementary</a:t>
            </a:r>
            <a:r>
              <a:rPr lang="fr-FR" sz="4000" b="1" dirty="0" smtClean="0">
                <a:solidFill>
                  <a:srgbClr val="8E0000"/>
                </a:solidFill>
              </a:rPr>
              <a:t> or </a:t>
            </a:r>
            <a:r>
              <a:rPr lang="fr-FR" sz="4000" b="1" dirty="0" err="1" smtClean="0">
                <a:solidFill>
                  <a:srgbClr val="8E0000"/>
                </a:solidFill>
              </a:rPr>
              <a:t>contradictory</a:t>
            </a:r>
            <a:r>
              <a:rPr lang="fr-FR" sz="4000" b="1" dirty="0" smtClean="0">
                <a:solidFill>
                  <a:srgbClr val="8E0000"/>
                </a:solidFill>
              </a:rPr>
              <a:t> </a:t>
            </a:r>
            <a:r>
              <a:rPr lang="fr-FR" sz="4000" b="1" dirty="0" err="1" smtClean="0">
                <a:solidFill>
                  <a:srgbClr val="8E0000"/>
                </a:solidFill>
              </a:rPr>
              <a:t>approaches</a:t>
            </a:r>
            <a:r>
              <a:rPr lang="fr-FR" sz="4000" b="1" dirty="0" smtClean="0">
                <a:solidFill>
                  <a:srgbClr val="8E0000"/>
                </a:solidFill>
              </a:rPr>
              <a:t>?</a:t>
            </a:r>
            <a:endParaRPr lang="en-GB" sz="4000" dirty="0" smtClean="0">
              <a:solidFill>
                <a:srgbClr val="8E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82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This </a:t>
            </a:r>
            <a:r>
              <a:rPr lang="en-GB" b="1" dirty="0"/>
              <a:t>action research </a:t>
            </a:r>
            <a:r>
              <a:rPr lang="en-GB" dirty="0"/>
              <a:t>has the potential to contribute to </a:t>
            </a:r>
            <a:endParaRPr lang="en-GB" dirty="0" smtClean="0"/>
          </a:p>
          <a:p>
            <a:r>
              <a:rPr lang="en-GB" b="1" dirty="0">
                <a:solidFill>
                  <a:srgbClr val="A40000"/>
                </a:solidFill>
              </a:rPr>
              <a:t>foundation for integrated framework for PSS</a:t>
            </a:r>
            <a:r>
              <a:rPr lang="en-GB" dirty="0"/>
              <a:t> analysis and assessment</a:t>
            </a:r>
          </a:p>
          <a:p>
            <a:r>
              <a:rPr lang="en-GB" dirty="0" smtClean="0"/>
              <a:t>the </a:t>
            </a:r>
            <a:r>
              <a:rPr lang="en-GB" dirty="0"/>
              <a:t>understanding of </a:t>
            </a:r>
            <a:r>
              <a:rPr lang="en-GB" b="1" dirty="0" smtClean="0">
                <a:solidFill>
                  <a:srgbClr val="8E0000"/>
                </a:solidFill>
              </a:rPr>
              <a:t>success </a:t>
            </a:r>
            <a:r>
              <a:rPr lang="en-GB" b="1" dirty="0">
                <a:solidFill>
                  <a:srgbClr val="8E0000"/>
                </a:solidFill>
              </a:rPr>
              <a:t>or failure </a:t>
            </a:r>
            <a:r>
              <a:rPr lang="en-GB" b="1" dirty="0" smtClean="0">
                <a:solidFill>
                  <a:srgbClr val="8E0000"/>
                </a:solidFill>
              </a:rPr>
              <a:t>factors</a:t>
            </a:r>
            <a:r>
              <a:rPr lang="en-GB" dirty="0" smtClean="0">
                <a:solidFill>
                  <a:srgbClr val="8E0000"/>
                </a:solidFill>
              </a:rPr>
              <a:t> </a:t>
            </a:r>
            <a:r>
              <a:rPr lang="en-GB" dirty="0" smtClean="0"/>
              <a:t>of </a:t>
            </a:r>
            <a:r>
              <a:rPr lang="en-GB" dirty="0" err="1" smtClean="0"/>
              <a:t>servitization</a:t>
            </a:r>
            <a:r>
              <a:rPr lang="en-GB" dirty="0" smtClean="0"/>
              <a:t> regarding </a:t>
            </a:r>
            <a:r>
              <a:rPr lang="en-GB" b="1" dirty="0" smtClean="0"/>
              <a:t>engineering, organizational and </a:t>
            </a:r>
            <a:r>
              <a:rPr lang="en-GB" b="1" dirty="0"/>
              <a:t>sociological </a:t>
            </a:r>
            <a:r>
              <a:rPr lang="en-GB" dirty="0"/>
              <a:t>issues. </a:t>
            </a:r>
            <a:endParaRPr lang="en-GB" dirty="0" smtClean="0"/>
          </a:p>
          <a:p>
            <a:r>
              <a:rPr lang="en-GB" dirty="0"/>
              <a:t>influence factors on </a:t>
            </a:r>
            <a:r>
              <a:rPr lang="en-GB" b="1" dirty="0">
                <a:solidFill>
                  <a:srgbClr val="8E0000"/>
                </a:solidFill>
              </a:rPr>
              <a:t>customers behaviour</a:t>
            </a:r>
            <a:endParaRPr lang="en-GB" dirty="0"/>
          </a:p>
          <a:p>
            <a:r>
              <a:rPr lang="en-GB" dirty="0" smtClean="0"/>
              <a:t>incremental </a:t>
            </a:r>
            <a:r>
              <a:rPr lang="en-GB" dirty="0"/>
              <a:t>improvement on </a:t>
            </a:r>
            <a:r>
              <a:rPr lang="en-GB" b="1" dirty="0">
                <a:solidFill>
                  <a:srgbClr val="8E0000"/>
                </a:solidFill>
              </a:rPr>
              <a:t>impact assessment methodology</a:t>
            </a:r>
            <a:r>
              <a:rPr lang="en-GB" dirty="0"/>
              <a:t> dedicated to </a:t>
            </a:r>
            <a:r>
              <a:rPr lang="en-GB" dirty="0" smtClean="0"/>
              <a:t>PSS.</a:t>
            </a:r>
          </a:p>
          <a:p>
            <a:r>
              <a:rPr lang="en-GB" dirty="0" smtClean="0"/>
              <a:t>measure </a:t>
            </a:r>
            <a:r>
              <a:rPr lang="en-GB" b="1" dirty="0" smtClean="0">
                <a:solidFill>
                  <a:srgbClr val="8E0000"/>
                </a:solidFill>
              </a:rPr>
              <a:t>externalities</a:t>
            </a:r>
            <a:r>
              <a:rPr lang="en-GB" dirty="0" smtClean="0"/>
              <a:t> of PSS with a larger scope (societal perspective)</a:t>
            </a:r>
          </a:p>
          <a:p>
            <a:r>
              <a:rPr lang="en-GB" b="1" dirty="0" smtClean="0">
                <a:solidFill>
                  <a:srgbClr val="8E0000"/>
                </a:solidFill>
              </a:rPr>
              <a:t>scenarios for future changes</a:t>
            </a:r>
            <a:r>
              <a:rPr lang="en-GB" dirty="0" smtClean="0"/>
              <a:t> with multiple perspectives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The first phase is done, second will come soon (sept. 2015</a:t>
            </a:r>
            <a:r>
              <a:rPr lang="en-GB" dirty="0" smtClean="0"/>
              <a:t>)</a:t>
            </a:r>
          </a:p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18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Thanks for your attention</a:t>
            </a:r>
          </a:p>
          <a:p>
            <a:pPr marL="0" indent="0" algn="ctr">
              <a:buNone/>
            </a:pPr>
            <a:r>
              <a:rPr lang="en-GB" sz="1800" dirty="0" smtClean="0"/>
              <a:t>romain.allais@utt.fr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2000" dirty="0" smtClean="0"/>
              <a:t>This project is funded by the French </a:t>
            </a:r>
            <a:r>
              <a:rPr lang="en-GB" sz="2000" dirty="0"/>
              <a:t>Environment and Energy Management Agency (ADEME</a:t>
            </a:r>
            <a:r>
              <a:rPr lang="en-GB" sz="2000" dirty="0" smtClean="0"/>
              <a:t>).</a:t>
            </a:r>
            <a:r>
              <a:rPr lang="fr-FR" sz="4000" dirty="0" smtClean="0"/>
              <a:t> </a:t>
            </a:r>
            <a:endParaRPr lang="fr-FR" sz="4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67" t="4307" r="24649" b="6454"/>
          <a:stretch/>
        </p:blipFill>
        <p:spPr bwMode="auto">
          <a:xfrm>
            <a:off x="4114800" y="5257800"/>
            <a:ext cx="850414" cy="941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90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Agenda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Motivations</a:t>
            </a:r>
            <a:endParaRPr lang="fr-FR" i="1" dirty="0" smtClean="0"/>
          </a:p>
          <a:p>
            <a:r>
              <a:rPr lang="fr-FR" dirty="0" smtClean="0"/>
              <a:t>Objectives</a:t>
            </a:r>
            <a:endParaRPr lang="fr-FR" i="1" dirty="0" smtClean="0"/>
          </a:p>
          <a:p>
            <a:r>
              <a:rPr lang="fr-FR" dirty="0" smtClean="0"/>
              <a:t>Structuration of the service</a:t>
            </a:r>
          </a:p>
          <a:p>
            <a:r>
              <a:rPr lang="fr-FR" dirty="0" smtClean="0"/>
              <a:t>Challenges</a:t>
            </a:r>
          </a:p>
          <a:p>
            <a:r>
              <a:rPr lang="fr-FR" dirty="0" err="1" smtClean="0"/>
              <a:t>Methology</a:t>
            </a:r>
            <a:endParaRPr lang="fr-FR" dirty="0"/>
          </a:p>
          <a:p>
            <a:r>
              <a:rPr lang="fr-FR" dirty="0" smtClean="0"/>
              <a:t>Discussions and conclusions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53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Small household equipment </a:t>
            </a:r>
            <a:br>
              <a:rPr lang="en-US" dirty="0" smtClean="0"/>
            </a:br>
            <a:r>
              <a:rPr lang="en-US" dirty="0" smtClean="0"/>
              <a:t>&amp; functional economy transition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Current</a:t>
            </a:r>
            <a:r>
              <a:rPr lang="en-US" sz="2000" dirty="0" smtClean="0"/>
              <a:t> </a:t>
            </a:r>
            <a:r>
              <a:rPr lang="en-US" sz="2000" b="1" dirty="0" smtClean="0"/>
              <a:t>challenges</a:t>
            </a:r>
            <a:r>
              <a:rPr lang="en-US" sz="2000" dirty="0" smtClean="0"/>
              <a:t> for producers (interviews within SHE producer)</a:t>
            </a:r>
          </a:p>
          <a:p>
            <a:pPr lvl="1"/>
            <a:r>
              <a:rPr lang="en-GB" sz="2000" b="1" kern="0" dirty="0">
                <a:solidFill>
                  <a:srgbClr val="8E0000"/>
                </a:solidFill>
                <a:latin typeface="Calibri" pitchFamily="34" charset="0"/>
                <a:ea typeface="+mj-ea"/>
                <a:cs typeface="Arial" charset="0"/>
              </a:rPr>
              <a:t>Customer </a:t>
            </a:r>
            <a:r>
              <a:rPr lang="en-GB" sz="2000" b="1" kern="0" dirty="0" smtClean="0">
                <a:solidFill>
                  <a:srgbClr val="8E0000"/>
                </a:solidFill>
                <a:latin typeface="Calibri" pitchFamily="34" charset="0"/>
                <a:ea typeface="+mj-ea"/>
                <a:cs typeface="Arial" charset="0"/>
              </a:rPr>
              <a:t>demand</a:t>
            </a:r>
          </a:p>
          <a:p>
            <a:pPr lvl="1"/>
            <a:r>
              <a:rPr lang="en-GB" sz="2000" b="1" kern="0" dirty="0" smtClean="0">
                <a:solidFill>
                  <a:srgbClr val="8E0000"/>
                </a:solidFill>
                <a:latin typeface="Calibri" pitchFamily="34" charset="0"/>
                <a:ea typeface="+mj-ea"/>
                <a:cs typeface="Arial" charset="0"/>
              </a:rPr>
              <a:t>Production costs</a:t>
            </a:r>
          </a:p>
          <a:p>
            <a:pPr lvl="1"/>
            <a:r>
              <a:rPr lang="en-GB" sz="2000" b="1" kern="0" dirty="0" smtClean="0">
                <a:solidFill>
                  <a:srgbClr val="8E0000"/>
                </a:solidFill>
                <a:latin typeface="Calibri" pitchFamily="34" charset="0"/>
                <a:ea typeface="+mj-ea"/>
                <a:cs typeface="Arial" charset="0"/>
              </a:rPr>
              <a:t>Regulations </a:t>
            </a:r>
            <a:r>
              <a:rPr lang="en-GB" sz="2000" kern="0" dirty="0" smtClean="0">
                <a:latin typeface="Calibri" pitchFamily="34" charset="0"/>
                <a:ea typeface="+mj-ea"/>
                <a:cs typeface="Arial" charset="0"/>
              </a:rPr>
              <a:t>(WEEE)</a:t>
            </a:r>
            <a:endParaRPr lang="en-GB" sz="2000" kern="0" dirty="0">
              <a:latin typeface="Calibri" pitchFamily="34" charset="0"/>
              <a:ea typeface="+mj-ea"/>
              <a:cs typeface="Arial" charset="0"/>
            </a:endParaRPr>
          </a:p>
          <a:p>
            <a:pPr lvl="1"/>
            <a:endParaRPr lang="en-GB" sz="2000" dirty="0" smtClean="0"/>
          </a:p>
          <a:p>
            <a:r>
              <a:rPr lang="en-US" sz="2000" b="1" dirty="0" smtClean="0"/>
              <a:t>Opportunities</a:t>
            </a:r>
            <a:r>
              <a:rPr lang="en-US" sz="2000" dirty="0" smtClean="0"/>
              <a:t> for functional economy</a:t>
            </a:r>
            <a:r>
              <a:rPr lang="en-US" sz="2000" baseline="30000" dirty="0" smtClean="0"/>
              <a:t>1 </a:t>
            </a:r>
            <a:r>
              <a:rPr lang="en-US" sz="2000" dirty="0" smtClean="0"/>
              <a:t>transition</a:t>
            </a:r>
            <a:endParaRPr lang="en-US" sz="2000" baseline="30000" dirty="0"/>
          </a:p>
          <a:p>
            <a:pPr lvl="1"/>
            <a:r>
              <a:rPr lang="en-US" sz="2000" b="1" dirty="0" smtClean="0">
                <a:solidFill>
                  <a:srgbClr val="A40000"/>
                </a:solidFill>
              </a:rPr>
              <a:t>Shared </a:t>
            </a:r>
            <a:r>
              <a:rPr lang="en-US" sz="2000" b="1" dirty="0">
                <a:solidFill>
                  <a:srgbClr val="A40000"/>
                </a:solidFill>
              </a:rPr>
              <a:t>use and collaborative </a:t>
            </a:r>
            <a:r>
              <a:rPr lang="en-US" sz="2000" b="1" dirty="0" smtClean="0">
                <a:solidFill>
                  <a:srgbClr val="A40000"/>
                </a:solidFill>
              </a:rPr>
              <a:t>consumption</a:t>
            </a:r>
            <a:r>
              <a:rPr lang="en-US" sz="2000" dirty="0" smtClean="0"/>
              <a:t> (</a:t>
            </a:r>
            <a:r>
              <a:rPr lang="en-US" sz="2000" dirty="0" err="1" smtClean="0"/>
              <a:t>Botsman</a:t>
            </a:r>
            <a:r>
              <a:rPr lang="en-US" sz="2000" dirty="0"/>
              <a:t>, Rodger, 2010</a:t>
            </a:r>
            <a:r>
              <a:rPr lang="en-US" sz="2000" dirty="0" smtClean="0"/>
              <a:t>)</a:t>
            </a:r>
            <a:endParaRPr lang="en-US" sz="2000" dirty="0"/>
          </a:p>
          <a:p>
            <a:pPr lvl="1"/>
            <a:r>
              <a:rPr lang="en-US" sz="2000" b="1" dirty="0" smtClean="0">
                <a:solidFill>
                  <a:srgbClr val="A40000"/>
                </a:solidFill>
              </a:rPr>
              <a:t>Performance economy</a:t>
            </a:r>
            <a:r>
              <a:rPr lang="en-US" sz="2000" dirty="0" smtClean="0">
                <a:solidFill>
                  <a:srgbClr val="A40000"/>
                </a:solidFill>
              </a:rPr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Stahel</a:t>
            </a:r>
            <a:r>
              <a:rPr lang="en-US" sz="2000" dirty="0" smtClean="0"/>
              <a:t>, 2007)</a:t>
            </a:r>
          </a:p>
          <a:p>
            <a:pPr marL="0" lvl="1" indent="0">
              <a:buNone/>
            </a:pPr>
            <a:endParaRPr lang="en-US" sz="2000" dirty="0" smtClean="0"/>
          </a:p>
          <a:p>
            <a:pPr marL="544513" lvl="1" indent="-368300">
              <a:buFont typeface="Wingdings"/>
              <a:buChar char="à"/>
            </a:pPr>
            <a:r>
              <a:rPr lang="en-US" sz="2400" b="1" dirty="0" smtClean="0">
                <a:solidFill>
                  <a:srgbClr val="A40000"/>
                </a:solidFill>
              </a:rPr>
              <a:t>Experiment </a:t>
            </a:r>
            <a:r>
              <a:rPr lang="en-US" sz="2400" b="1" dirty="0">
                <a:solidFill>
                  <a:srgbClr val="A40000"/>
                </a:solidFill>
              </a:rPr>
              <a:t>in vivo</a:t>
            </a:r>
            <a:r>
              <a:rPr lang="en-US" sz="2400" dirty="0">
                <a:solidFill>
                  <a:srgbClr val="A40000"/>
                </a:solidFill>
              </a:rPr>
              <a:t> the </a:t>
            </a:r>
            <a:r>
              <a:rPr lang="en-US" sz="2400" b="1" dirty="0">
                <a:solidFill>
                  <a:srgbClr val="A40000"/>
                </a:solidFill>
              </a:rPr>
              <a:t>partial</a:t>
            </a:r>
            <a:r>
              <a:rPr lang="en-US" sz="2400" dirty="0">
                <a:solidFill>
                  <a:srgbClr val="A40000"/>
                </a:solidFill>
              </a:rPr>
              <a:t> </a:t>
            </a:r>
            <a:r>
              <a:rPr lang="en-US" sz="2400" b="1" dirty="0">
                <a:solidFill>
                  <a:srgbClr val="A40000"/>
                </a:solidFill>
              </a:rPr>
              <a:t>transition</a:t>
            </a:r>
            <a:r>
              <a:rPr lang="en-US" sz="2400" dirty="0">
                <a:solidFill>
                  <a:srgbClr val="A40000"/>
                </a:solidFill>
              </a:rPr>
              <a:t> from </a:t>
            </a:r>
            <a:r>
              <a:rPr lang="en-US" sz="2400" b="1" dirty="0">
                <a:solidFill>
                  <a:srgbClr val="A40000"/>
                </a:solidFill>
              </a:rPr>
              <a:t>product sales to product leasing.</a:t>
            </a:r>
            <a:r>
              <a:rPr lang="en-US" sz="2400" dirty="0"/>
              <a:t> </a:t>
            </a:r>
            <a:endParaRPr lang="en-US" sz="2400" dirty="0" smtClean="0"/>
          </a:p>
          <a:p>
            <a:pPr marL="544513" lvl="1" indent="-368300">
              <a:buFont typeface="Wingdings"/>
              <a:buChar char="à"/>
            </a:pPr>
            <a:endParaRPr lang="en-US" sz="2000" baseline="30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sz="2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381000" cy="365125"/>
          </a:xfrm>
        </p:spPr>
        <p:txBody>
          <a:bodyPr/>
          <a:lstStyle/>
          <a:p>
            <a:pPr algn="r"/>
            <a:fld id="{B6F15528-21DE-4FAA-801E-634DDDAF4B2B}" type="slidenum">
              <a:rPr lang="en-US" smtClean="0"/>
              <a:pPr algn="r"/>
              <a:t>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6283570"/>
            <a:ext cx="61018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lvl="1">
              <a:spcBef>
                <a:spcPct val="20000"/>
              </a:spcBef>
            </a:pPr>
            <a:r>
              <a:rPr lang="en-US" sz="1400" baseline="30000" dirty="0">
                <a:solidFill>
                  <a:prstClr val="black"/>
                </a:solidFill>
              </a:rPr>
              <a:t>1 </a:t>
            </a:r>
            <a:r>
              <a:rPr lang="fr-FR" sz="1400" dirty="0">
                <a:solidFill>
                  <a:prstClr val="black"/>
                </a:solidFill>
              </a:rPr>
              <a:t>« </a:t>
            </a:r>
            <a:r>
              <a:rPr lang="fr-FR" sz="1400" dirty="0" err="1">
                <a:solidFill>
                  <a:prstClr val="black"/>
                </a:solidFill>
              </a:rPr>
              <a:t>Strategy</a:t>
            </a:r>
            <a:r>
              <a:rPr lang="fr-FR" sz="1400" dirty="0">
                <a:solidFill>
                  <a:prstClr val="black"/>
                </a:solidFill>
              </a:rPr>
              <a:t> </a:t>
            </a:r>
            <a:r>
              <a:rPr lang="fr-FR" sz="1400" dirty="0" err="1">
                <a:solidFill>
                  <a:prstClr val="black"/>
                </a:solidFill>
              </a:rPr>
              <a:t>aimed</a:t>
            </a:r>
            <a:r>
              <a:rPr lang="fr-FR" sz="1400" dirty="0">
                <a:solidFill>
                  <a:prstClr val="black"/>
                </a:solidFill>
              </a:rPr>
              <a:t> at </a:t>
            </a:r>
            <a:r>
              <a:rPr lang="fr-FR" sz="1400" dirty="0" err="1">
                <a:solidFill>
                  <a:prstClr val="black"/>
                </a:solidFill>
              </a:rPr>
              <a:t>decouple</a:t>
            </a:r>
            <a:r>
              <a:rPr lang="fr-FR" sz="1400" dirty="0">
                <a:solidFill>
                  <a:prstClr val="black"/>
                </a:solidFill>
              </a:rPr>
              <a:t> </a:t>
            </a:r>
            <a:r>
              <a:rPr lang="fr-FR" sz="1400" dirty="0" err="1">
                <a:solidFill>
                  <a:prstClr val="black"/>
                </a:solidFill>
              </a:rPr>
              <a:t>economic</a:t>
            </a:r>
            <a:r>
              <a:rPr lang="fr-FR" sz="1400" dirty="0">
                <a:solidFill>
                  <a:prstClr val="black"/>
                </a:solidFill>
              </a:rPr>
              <a:t> </a:t>
            </a:r>
            <a:r>
              <a:rPr lang="fr-FR" sz="1400" dirty="0" err="1">
                <a:solidFill>
                  <a:prstClr val="black"/>
                </a:solidFill>
              </a:rPr>
              <a:t>growth</a:t>
            </a:r>
            <a:r>
              <a:rPr lang="fr-FR" sz="1400" dirty="0">
                <a:solidFill>
                  <a:prstClr val="black"/>
                </a:solidFill>
              </a:rPr>
              <a:t> and </a:t>
            </a:r>
            <a:r>
              <a:rPr lang="fr-FR" sz="1400" dirty="0" err="1">
                <a:solidFill>
                  <a:prstClr val="black"/>
                </a:solidFill>
              </a:rPr>
              <a:t>increasing</a:t>
            </a:r>
            <a:r>
              <a:rPr lang="fr-FR" sz="1400" dirty="0">
                <a:solidFill>
                  <a:prstClr val="black"/>
                </a:solidFill>
              </a:rPr>
              <a:t> </a:t>
            </a:r>
            <a:r>
              <a:rPr lang="fr-FR" sz="1400" dirty="0" err="1">
                <a:solidFill>
                  <a:prstClr val="black"/>
                </a:solidFill>
              </a:rPr>
              <a:t>consumption</a:t>
            </a:r>
            <a:r>
              <a:rPr lang="fr-FR" sz="1400" dirty="0">
                <a:solidFill>
                  <a:prstClr val="black"/>
                </a:solidFill>
              </a:rPr>
              <a:t> of </a:t>
            </a:r>
            <a:r>
              <a:rPr lang="fr-FR" sz="1400" dirty="0" err="1">
                <a:solidFill>
                  <a:prstClr val="black"/>
                </a:solidFill>
              </a:rPr>
              <a:t>natural</a:t>
            </a:r>
            <a:r>
              <a:rPr lang="fr-FR" sz="1400" dirty="0">
                <a:solidFill>
                  <a:prstClr val="black"/>
                </a:solidFill>
              </a:rPr>
              <a:t> </a:t>
            </a:r>
            <a:r>
              <a:rPr lang="fr-FR" sz="1400" dirty="0" err="1">
                <a:solidFill>
                  <a:prstClr val="black"/>
                </a:solidFill>
              </a:rPr>
              <a:t>resources</a:t>
            </a:r>
            <a:r>
              <a:rPr lang="fr-FR" sz="1400" dirty="0">
                <a:solidFill>
                  <a:prstClr val="black"/>
                </a:solidFill>
              </a:rPr>
              <a:t> » (Bourg, </a:t>
            </a:r>
            <a:r>
              <a:rPr lang="fr-FR" sz="1400" dirty="0" err="1">
                <a:solidFill>
                  <a:prstClr val="black"/>
                </a:solidFill>
              </a:rPr>
              <a:t>Buclet</a:t>
            </a:r>
            <a:r>
              <a:rPr lang="fr-FR" sz="1400" dirty="0">
                <a:solidFill>
                  <a:prstClr val="black"/>
                </a:solidFill>
              </a:rPr>
              <a:t>, 2005), (Du Tertre, 2007)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Objectives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3800" dirty="0" smtClean="0"/>
              <a:t>Our mission is to </a:t>
            </a:r>
            <a:r>
              <a:rPr lang="en-GB" sz="3800" b="1" dirty="0" smtClean="0">
                <a:solidFill>
                  <a:srgbClr val="8E0000"/>
                </a:solidFill>
              </a:rPr>
              <a:t>assess and analyse</a:t>
            </a:r>
          </a:p>
          <a:p>
            <a:pPr marL="533400"/>
            <a:r>
              <a:rPr lang="en-GB" sz="3800" dirty="0" smtClean="0"/>
              <a:t>The </a:t>
            </a:r>
            <a:r>
              <a:rPr lang="en-GB" sz="3800" b="1" dirty="0" smtClean="0"/>
              <a:t>sustainability</a:t>
            </a:r>
            <a:r>
              <a:rPr lang="en-GB" sz="3800" dirty="0" smtClean="0"/>
              <a:t> of the system {</a:t>
            </a:r>
            <a:r>
              <a:rPr lang="en-GB" sz="3800" u="sng" dirty="0" smtClean="0"/>
              <a:t>service</a:t>
            </a:r>
            <a:r>
              <a:rPr lang="en-GB" sz="3800" dirty="0" smtClean="0"/>
              <a:t> within its </a:t>
            </a:r>
            <a:r>
              <a:rPr lang="en-GB" sz="3800" u="sng" dirty="0" smtClean="0"/>
              <a:t>territory</a:t>
            </a:r>
            <a:r>
              <a:rPr lang="en-GB" sz="3800" dirty="0" smtClean="0"/>
              <a:t>}</a:t>
            </a:r>
          </a:p>
          <a:p>
            <a:pPr marL="533400"/>
            <a:r>
              <a:rPr lang="en-US" sz="3800" dirty="0" smtClean="0"/>
              <a:t>The </a:t>
            </a:r>
            <a:r>
              <a:rPr lang="en-US" sz="3800" b="1" u="sng" dirty="0" smtClean="0"/>
              <a:t>structuring</a:t>
            </a:r>
            <a:r>
              <a:rPr lang="en-US" sz="3800" dirty="0" smtClean="0"/>
              <a:t> of </a:t>
            </a:r>
            <a:r>
              <a:rPr lang="en-US" sz="3800" dirty="0"/>
              <a:t>the offer </a:t>
            </a:r>
            <a:r>
              <a:rPr lang="en-US" sz="3800" dirty="0" smtClean="0"/>
              <a:t>among partners</a:t>
            </a:r>
          </a:p>
          <a:p>
            <a:pPr marL="533400"/>
            <a:r>
              <a:rPr lang="en-US" sz="3800" dirty="0" smtClean="0"/>
              <a:t>The </a:t>
            </a:r>
            <a:r>
              <a:rPr lang="en-US" sz="3800" b="1" u="sng" dirty="0"/>
              <a:t>changes</a:t>
            </a:r>
            <a:r>
              <a:rPr lang="en-US" sz="3800" dirty="0"/>
              <a:t> </a:t>
            </a:r>
            <a:r>
              <a:rPr lang="en-US" sz="3800" dirty="0" smtClean="0"/>
              <a:t>induced by the transition.</a:t>
            </a:r>
          </a:p>
          <a:p>
            <a:pPr marL="533400"/>
            <a:endParaRPr lang="en-US" sz="3800" dirty="0" smtClean="0"/>
          </a:p>
          <a:p>
            <a:pPr marL="0" indent="0">
              <a:buNone/>
            </a:pPr>
            <a:r>
              <a:rPr lang="en-GB" sz="3800" dirty="0" smtClean="0"/>
              <a:t>In order to provide… </a:t>
            </a:r>
          </a:p>
          <a:p>
            <a:pPr marL="533400" indent="-355600"/>
            <a:r>
              <a:rPr lang="en-GB" sz="3800" b="1" dirty="0">
                <a:solidFill>
                  <a:srgbClr val="A40000"/>
                </a:solidFill>
              </a:rPr>
              <a:t>Recommendations</a:t>
            </a:r>
            <a:r>
              <a:rPr lang="en-GB" sz="3800" dirty="0"/>
              <a:t> for products design, partners internal organization or service structuration </a:t>
            </a:r>
          </a:p>
          <a:p>
            <a:pPr marL="533400" indent="-355600"/>
            <a:r>
              <a:rPr lang="en-GB" sz="3800" b="1" dirty="0">
                <a:solidFill>
                  <a:srgbClr val="A40000"/>
                </a:solidFill>
              </a:rPr>
              <a:t>Develop </a:t>
            </a:r>
            <a:r>
              <a:rPr lang="en-GB" sz="3800" b="1" u="sng" dirty="0" smtClean="0">
                <a:solidFill>
                  <a:srgbClr val="A40000"/>
                </a:solidFill>
              </a:rPr>
              <a:t>scenarios</a:t>
            </a:r>
            <a:r>
              <a:rPr lang="en-GB" sz="3800" b="1" dirty="0" smtClean="0">
                <a:solidFill>
                  <a:srgbClr val="A40000"/>
                </a:solidFill>
              </a:rPr>
              <a:t> </a:t>
            </a:r>
            <a:r>
              <a:rPr lang="en-GB" sz="3800" dirty="0"/>
              <a:t>for middle and long-term </a:t>
            </a:r>
            <a:r>
              <a:rPr lang="en-GB" sz="3800" dirty="0" smtClean="0"/>
              <a:t>planning</a:t>
            </a:r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68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1101970"/>
            <a:ext cx="7239000" cy="506760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fr-FR" dirty="0" err="1" smtClean="0"/>
              <a:t>Structuring</a:t>
            </a:r>
            <a:r>
              <a:rPr lang="fr-FR" dirty="0" smtClean="0"/>
              <a:t> the service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Organigramme : Processus 7"/>
          <p:cNvSpPr/>
          <p:nvPr/>
        </p:nvSpPr>
        <p:spPr>
          <a:xfrm>
            <a:off x="3886200" y="1189180"/>
            <a:ext cx="3733800" cy="3096000"/>
          </a:xfrm>
          <a:prstGeom prst="flowChartProcess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3600" dirty="0"/>
          </a:p>
          <a:p>
            <a:pPr algn="ctr"/>
            <a:r>
              <a:rPr lang="fr-FR" sz="3600" b="1" dirty="0" err="1" smtClean="0">
                <a:solidFill>
                  <a:schemeClr val="accent3">
                    <a:lumMod val="50000"/>
                  </a:schemeClr>
                </a:solidFill>
              </a:rPr>
              <a:t>Logistics</a:t>
            </a:r>
            <a:r>
              <a:rPr lang="fr-FR" sz="3600" b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fr-FR" sz="3600" b="1" dirty="0" err="1">
                <a:solidFill>
                  <a:schemeClr val="accent3">
                    <a:lumMod val="50000"/>
                  </a:schemeClr>
                </a:solidFill>
              </a:rPr>
              <a:t>cleaning</a:t>
            </a:r>
            <a:r>
              <a:rPr lang="fr-FR" sz="3600" b="1" dirty="0">
                <a:solidFill>
                  <a:schemeClr val="accent3">
                    <a:lumMod val="50000"/>
                  </a:schemeClr>
                </a:solidFill>
              </a:rPr>
              <a:t> and maintenance</a:t>
            </a:r>
          </a:p>
          <a:p>
            <a:pPr algn="ctr"/>
            <a:endParaRPr lang="fr-FR" sz="3600" b="1" dirty="0">
              <a:solidFill>
                <a:schemeClr val="accent3"/>
              </a:solidFill>
            </a:endParaRPr>
          </a:p>
        </p:txBody>
      </p:sp>
      <p:sp>
        <p:nvSpPr>
          <p:cNvPr id="9" name="Organigramme : Processus 8"/>
          <p:cNvSpPr/>
          <p:nvPr/>
        </p:nvSpPr>
        <p:spPr>
          <a:xfrm>
            <a:off x="914400" y="1189180"/>
            <a:ext cx="2514600" cy="4888136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solidFill>
                  <a:schemeClr val="accent1"/>
                </a:solidFill>
              </a:rPr>
              <a:t>Product* </a:t>
            </a:r>
            <a:r>
              <a:rPr lang="fr-FR" sz="2400" b="1" dirty="0" smtClean="0">
                <a:solidFill>
                  <a:schemeClr val="accent1"/>
                </a:solidFill>
              </a:rPr>
              <a:t>and</a:t>
            </a:r>
            <a:r>
              <a:rPr lang="fr-FR" sz="3600" b="1" dirty="0" smtClean="0">
                <a:solidFill>
                  <a:schemeClr val="accent1"/>
                </a:solidFill>
              </a:rPr>
              <a:t> packaging production &amp; </a:t>
            </a:r>
          </a:p>
          <a:p>
            <a:pPr algn="ctr"/>
            <a:r>
              <a:rPr lang="fr-FR" sz="3600" b="1" dirty="0" smtClean="0">
                <a:solidFill>
                  <a:schemeClr val="accent1"/>
                </a:solidFill>
              </a:rPr>
              <a:t>End-of-life</a:t>
            </a:r>
            <a:endParaRPr lang="fr-FR" sz="3600" b="1" dirty="0">
              <a:solidFill>
                <a:schemeClr val="accent1"/>
              </a:solidFill>
            </a:endParaRPr>
          </a:p>
        </p:txBody>
      </p:sp>
      <p:sp>
        <p:nvSpPr>
          <p:cNvPr id="10" name="Organigramme : Processus 9"/>
          <p:cNvSpPr/>
          <p:nvPr/>
        </p:nvSpPr>
        <p:spPr>
          <a:xfrm>
            <a:off x="4572000" y="4343400"/>
            <a:ext cx="1905000" cy="609600"/>
          </a:xfrm>
          <a:prstGeom prst="flowChartProcess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solidFill>
                  <a:schemeClr val="accent6"/>
                </a:solidFill>
              </a:rPr>
              <a:t>Delivery</a:t>
            </a:r>
            <a:endParaRPr lang="fr-FR" sz="3600" b="1" dirty="0">
              <a:solidFill>
                <a:schemeClr val="accent6"/>
              </a:solidFill>
            </a:endParaRPr>
          </a:p>
        </p:txBody>
      </p:sp>
      <p:sp>
        <p:nvSpPr>
          <p:cNvPr id="11" name="Organigramme : Processus 10"/>
          <p:cNvSpPr/>
          <p:nvPr/>
        </p:nvSpPr>
        <p:spPr>
          <a:xfrm>
            <a:off x="4572000" y="5029200"/>
            <a:ext cx="1905000" cy="609600"/>
          </a:xfrm>
          <a:prstGeom prst="flowChartProcess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solidFill>
                  <a:schemeClr val="accent2"/>
                </a:solidFill>
              </a:rPr>
              <a:t>Use</a:t>
            </a:r>
            <a:endParaRPr lang="fr-FR" sz="3600" b="1" dirty="0">
              <a:solidFill>
                <a:schemeClr val="accent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866900" y="1371600"/>
            <a:ext cx="1790700" cy="612648"/>
          </a:xfrm>
          <a:prstGeom prst="wedgeRectCallout">
            <a:avLst>
              <a:gd name="adj1" fmla="val -43531"/>
              <a:gd name="adj2" fmla="val 1020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SHE </a:t>
            </a:r>
            <a:r>
              <a:rPr lang="fr-FR" dirty="0" err="1" smtClean="0"/>
              <a:t>producer</a:t>
            </a:r>
            <a:r>
              <a:rPr lang="fr-FR" dirty="0" smtClean="0"/>
              <a:t>,</a:t>
            </a:r>
          </a:p>
          <a:p>
            <a:pPr algn="ctr"/>
            <a:r>
              <a:rPr lang="fr-FR" dirty="0" smtClean="0"/>
              <a:t>Project leader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76200" y="3631225"/>
            <a:ext cx="1676400" cy="653955"/>
          </a:xfrm>
          <a:prstGeom prst="wedgeRectCallout">
            <a:avLst>
              <a:gd name="adj1" fmla="val 26844"/>
              <a:gd name="adj2" fmla="val -983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New packaging supplier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6096000" y="1304638"/>
            <a:ext cx="2286000" cy="612648"/>
          </a:xfrm>
          <a:prstGeom prst="wedgeRectCallout">
            <a:avLst>
              <a:gd name="adj1" fmla="val -35417"/>
              <a:gd name="adj2" fmla="val 112759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Firm specialized in social insertion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7696200" y="2816352"/>
            <a:ext cx="1371600" cy="612648"/>
          </a:xfrm>
          <a:prstGeom prst="wedgeRectCallout">
            <a:avLst>
              <a:gd name="adj1" fmla="val -69975"/>
              <a:gd name="adj2" fmla="val -6035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Approved repairer</a:t>
            </a:r>
            <a:endParaRPr lang="fr-FR" dirty="0"/>
          </a:p>
        </p:txBody>
      </p:sp>
      <p:sp>
        <p:nvSpPr>
          <p:cNvPr id="19" name="Rectangle 18"/>
          <p:cNvSpPr/>
          <p:nvPr/>
        </p:nvSpPr>
        <p:spPr>
          <a:xfrm>
            <a:off x="6705600" y="4064975"/>
            <a:ext cx="1524000" cy="606552"/>
          </a:xfrm>
          <a:prstGeom prst="wedgeRectCallout">
            <a:avLst>
              <a:gd name="adj1" fmla="val -69072"/>
              <a:gd name="adj2" fmla="val 42502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Network of </a:t>
            </a:r>
            <a:r>
              <a:rPr lang="fr-FR" dirty="0" err="1" smtClean="0"/>
              <a:t>supermarkets</a:t>
            </a:r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6705600" y="4992654"/>
            <a:ext cx="1524000" cy="493745"/>
          </a:xfrm>
          <a:prstGeom prst="wedgeRectCallout">
            <a:avLst>
              <a:gd name="adj1" fmla="val -69813"/>
              <a:gd name="adj2" fmla="val 3513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Consumers</a:t>
            </a:r>
            <a:endParaRPr lang="fr-FR" dirty="0"/>
          </a:p>
        </p:txBody>
      </p:sp>
      <p:sp>
        <p:nvSpPr>
          <p:cNvPr id="21" name="Rectangle 20"/>
          <p:cNvSpPr/>
          <p:nvPr/>
        </p:nvSpPr>
        <p:spPr>
          <a:xfrm>
            <a:off x="76200" y="5105400"/>
            <a:ext cx="2362200" cy="612648"/>
          </a:xfrm>
          <a:prstGeom prst="wedgeRectCallout">
            <a:avLst>
              <a:gd name="adj1" fmla="val 20873"/>
              <a:gd name="adj2" fmla="val -821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SHE </a:t>
            </a:r>
            <a:r>
              <a:rPr lang="fr-FR" dirty="0" err="1" smtClean="0"/>
              <a:t>producer</a:t>
            </a:r>
            <a:r>
              <a:rPr lang="fr-FR" dirty="0" smtClean="0"/>
              <a:t> (EPR) </a:t>
            </a:r>
          </a:p>
          <a:p>
            <a:pPr algn="ctr"/>
            <a:r>
              <a:rPr lang="fr-FR" dirty="0" smtClean="0"/>
              <a:t>&amp; local </a:t>
            </a:r>
            <a:r>
              <a:rPr lang="fr-FR" dirty="0" err="1" smtClean="0"/>
              <a:t>authorities</a:t>
            </a:r>
            <a:endParaRPr lang="fr-FR" dirty="0"/>
          </a:p>
        </p:txBody>
      </p:sp>
      <p:sp>
        <p:nvSpPr>
          <p:cNvPr id="30" name="Organigramme : Processus 29"/>
          <p:cNvSpPr/>
          <p:nvPr/>
        </p:nvSpPr>
        <p:spPr>
          <a:xfrm>
            <a:off x="3619500" y="5772516"/>
            <a:ext cx="4686300" cy="6096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solidFill>
                  <a:schemeClr val="tx1"/>
                </a:solidFill>
              </a:rPr>
              <a:t>WEB service</a:t>
            </a:r>
            <a:endParaRPr lang="fr-FR" sz="36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896377" y="4992654"/>
            <a:ext cx="1522445" cy="908106"/>
          </a:xfrm>
          <a:prstGeom prst="wedgeRectCallout">
            <a:avLst>
              <a:gd name="adj1" fmla="val 69259"/>
              <a:gd name="adj2" fmla="val 5291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Web service supplier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762250" y="6477000"/>
            <a:ext cx="4171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* 28 </a:t>
            </a:r>
            <a:r>
              <a:rPr lang="fr-FR" dirty="0" err="1" smtClean="0"/>
              <a:t>products</a:t>
            </a:r>
            <a:r>
              <a:rPr lang="fr-FR" dirty="0" smtClean="0"/>
              <a:t>, no change in design </a:t>
            </a:r>
            <a:r>
              <a:rPr lang="fr-FR" dirty="0" err="1" smtClean="0"/>
              <a:t>yet</a:t>
            </a:r>
            <a:endParaRPr lang="fr-FR" dirty="0"/>
          </a:p>
        </p:txBody>
      </p:sp>
      <p:grpSp>
        <p:nvGrpSpPr>
          <p:cNvPr id="16" name="Groupe 15"/>
          <p:cNvGrpSpPr/>
          <p:nvPr/>
        </p:nvGrpSpPr>
        <p:grpSpPr>
          <a:xfrm>
            <a:off x="1875921" y="1863522"/>
            <a:ext cx="5219848" cy="3535405"/>
            <a:chOff x="-4343400" y="1457249"/>
            <a:chExt cx="5219848" cy="3535405"/>
          </a:xfrm>
        </p:grpSpPr>
        <p:grpSp>
          <p:nvGrpSpPr>
            <p:cNvPr id="12" name="Groupe 11"/>
            <p:cNvGrpSpPr/>
            <p:nvPr/>
          </p:nvGrpSpPr>
          <p:grpSpPr>
            <a:xfrm>
              <a:off x="-4343400" y="1457249"/>
              <a:ext cx="3130750" cy="3535405"/>
              <a:chOff x="-3352800" y="1505454"/>
              <a:chExt cx="3130750" cy="3535405"/>
            </a:xfrm>
          </p:grpSpPr>
          <p:grpSp>
            <p:nvGrpSpPr>
              <p:cNvPr id="43" name="Groupe 42"/>
              <p:cNvGrpSpPr/>
              <p:nvPr/>
            </p:nvGrpSpPr>
            <p:grpSpPr>
              <a:xfrm>
                <a:off x="-3352800" y="1505454"/>
                <a:ext cx="3130750" cy="3132000"/>
                <a:chOff x="736438" y="760960"/>
                <a:chExt cx="1584711" cy="1590492"/>
              </a:xfrm>
            </p:grpSpPr>
            <p:grpSp>
              <p:nvGrpSpPr>
                <p:cNvPr id="44" name="Groupe 43"/>
                <p:cNvGrpSpPr/>
                <p:nvPr/>
              </p:nvGrpSpPr>
              <p:grpSpPr>
                <a:xfrm>
                  <a:off x="776466" y="811276"/>
                  <a:ext cx="719999" cy="720000"/>
                  <a:chOff x="776466" y="812475"/>
                  <a:chExt cx="719999" cy="720000"/>
                </a:xfrm>
              </p:grpSpPr>
              <p:sp>
                <p:nvSpPr>
                  <p:cNvPr id="55" name="Rectangle 54"/>
                  <p:cNvSpPr/>
                  <p:nvPr/>
                </p:nvSpPr>
                <p:spPr>
                  <a:xfrm>
                    <a:off x="776466" y="812475"/>
                    <a:ext cx="719999" cy="720000"/>
                  </a:xfrm>
                  <a:prstGeom prst="rect">
                    <a:avLst/>
                  </a:prstGeom>
                  <a:solidFill>
                    <a:schemeClr val="accent3"/>
                  </a:solidFill>
                  <a:ln/>
                </p:spPr>
                <p:style>
                  <a:lnRef idx="2">
                    <a:schemeClr val="accent3"/>
                  </a:lnRef>
                  <a:fillRef idx="1">
                    <a:schemeClr val="lt1"/>
                  </a:fillRef>
                  <a:effectRef idx="0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b">
                    <a:noAutofit/>
                  </a:bodyPr>
                  <a:lstStyle/>
                  <a:p>
                    <a:pPr algn="ctr"/>
                    <a:r>
                      <a:rPr lang="en-US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Natural </a:t>
                    </a:r>
                  </a:p>
                </p:txBody>
              </p:sp>
              <p:pic>
                <p:nvPicPr>
                  <p:cNvPr id="56" name="Picture 2" descr="C:\Users\allais\AppData\Local\Microsoft\Windows\Temporary Internet Files\Content.IE5\FSOX8FCW\MC900437673[1].wmf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biLevel thresh="75000"/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168873" y="859633"/>
                    <a:ext cx="295225" cy="312842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57" name="Picture 6" descr="C:\Users\allais\AppData\Local\Microsoft\Windows\Temporary Internet Files\Content.IE5\XQHNAYXF\MC900241121[1].wmf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12292" y="848645"/>
                    <a:ext cx="341576" cy="334819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58" name="Picture 7" descr="C:\Users\allais\AppData\Local\Microsoft\Windows\Temporary Internet Files\Content.IE5\HDYOR2WF\MC900311120[1].wmf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956446" y="1181179"/>
                    <a:ext cx="360040" cy="260085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grpSp>
              <p:nvGrpSpPr>
                <p:cNvPr id="45" name="Groupe 44"/>
                <p:cNvGrpSpPr/>
                <p:nvPr/>
              </p:nvGrpSpPr>
              <p:grpSpPr>
                <a:xfrm>
                  <a:off x="1564289" y="1595128"/>
                  <a:ext cx="719999" cy="720000"/>
                  <a:chOff x="1564289" y="1593930"/>
                  <a:chExt cx="719999" cy="720000"/>
                </a:xfrm>
              </p:grpSpPr>
              <p:sp>
                <p:nvSpPr>
                  <p:cNvPr id="53" name="Rectangle 52"/>
                  <p:cNvSpPr/>
                  <p:nvPr/>
                </p:nvSpPr>
                <p:spPr>
                  <a:xfrm>
                    <a:off x="1564289" y="1593930"/>
                    <a:ext cx="719999" cy="720000"/>
                  </a:xfrm>
                  <a:prstGeom prst="rect">
                    <a:avLst/>
                  </a:prstGeom>
                  <a:solidFill>
                    <a:schemeClr val="accent1"/>
                  </a:solidFill>
                  <a:ln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b">
                    <a:noAutofit/>
                  </a:bodyPr>
                  <a:lstStyle/>
                  <a:p>
                    <a:pPr algn="ctr"/>
                    <a:r>
                      <a:rPr lang="fr-FR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Social </a:t>
                    </a:r>
                    <a:r>
                      <a:rPr lang="fr-FR" sz="1600" b="1" dirty="0" err="1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space</a:t>
                    </a:r>
                    <a:endParaRPr lang="en-US" sz="1600" b="1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pic>
                <p:nvPicPr>
                  <p:cNvPr id="54" name="Picture 9" descr="C:\Users\allais\AppData\Local\Microsoft\Windows\Temporary Internet Files\Content.IE5\HDYOR2WF\MC900240341[1].wmf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621543" y="1698558"/>
                    <a:ext cx="605490" cy="443864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grpSp>
              <p:nvGrpSpPr>
                <p:cNvPr id="46" name="Groupe 45"/>
                <p:cNvGrpSpPr/>
                <p:nvPr/>
              </p:nvGrpSpPr>
              <p:grpSpPr>
                <a:xfrm>
                  <a:off x="774806" y="1594576"/>
                  <a:ext cx="719999" cy="720000"/>
                  <a:chOff x="774806" y="1595232"/>
                  <a:chExt cx="719999" cy="720000"/>
                </a:xfrm>
              </p:grpSpPr>
              <p:sp>
                <p:nvSpPr>
                  <p:cNvPr id="51" name="Rectangle 50"/>
                  <p:cNvSpPr/>
                  <p:nvPr/>
                </p:nvSpPr>
                <p:spPr>
                  <a:xfrm>
                    <a:off x="774806" y="1595232"/>
                    <a:ext cx="719999" cy="720000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bg1">
                        <a:lumMod val="85000"/>
                      </a:schemeClr>
                    </a:solidFill>
                  </a:ln>
                </p:spPr>
                <p:style>
                  <a:lnRef idx="2">
                    <a:schemeClr val="accent5"/>
                  </a:lnRef>
                  <a:fillRef idx="1">
                    <a:schemeClr val="lt1"/>
                  </a:fillRef>
                  <a:effectRef idx="0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b">
                    <a:noAutofit/>
                  </a:bodyPr>
                  <a:lstStyle/>
                  <a:p>
                    <a:pPr algn="ctr"/>
                    <a:r>
                      <a:rPr lang="fr-FR" sz="1600" b="1" dirty="0" err="1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Anthropized</a:t>
                    </a:r>
                    <a:endParaRPr lang="en-US" sz="1600" b="1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pic>
                <p:nvPicPr>
                  <p:cNvPr id="52" name="Picture 10" descr="C:\Users\allais\AppData\Local\Microsoft\Windows\Temporary Internet Files\Content.IE5\FSOX8FCW\MC900383834[1].wmf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>
                    <a:grayscl/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33306" y="1661314"/>
                    <a:ext cx="558290" cy="50999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grpSp>
              <p:nvGrpSpPr>
                <p:cNvPr id="47" name="Groupe 46"/>
                <p:cNvGrpSpPr/>
                <p:nvPr/>
              </p:nvGrpSpPr>
              <p:grpSpPr>
                <a:xfrm>
                  <a:off x="1562953" y="808015"/>
                  <a:ext cx="719999" cy="720000"/>
                  <a:chOff x="1562952" y="808015"/>
                  <a:chExt cx="719999" cy="720000"/>
                </a:xfrm>
              </p:grpSpPr>
              <p:sp>
                <p:nvSpPr>
                  <p:cNvPr id="49" name="Rectangle 48"/>
                  <p:cNvSpPr/>
                  <p:nvPr/>
                </p:nvSpPr>
                <p:spPr>
                  <a:xfrm>
                    <a:off x="1562952" y="808015"/>
                    <a:ext cx="719999" cy="720000"/>
                  </a:xfrm>
                  <a:prstGeom prst="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b">
                    <a:noAutofit/>
                  </a:bodyPr>
                  <a:lstStyle/>
                  <a:p>
                    <a:pPr algn="ctr"/>
                    <a:r>
                      <a:rPr lang="fr-FR" sz="1600" b="1" dirty="0" err="1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Industrial</a:t>
                    </a:r>
                    <a:endParaRPr lang="en-US" sz="1600" b="1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pic>
                <p:nvPicPr>
                  <p:cNvPr id="50" name="Picture 11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8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4865"/>
                  <a:stretch/>
                </p:blipFill>
                <p:spPr bwMode="auto">
                  <a:xfrm>
                    <a:off x="1694462" y="847445"/>
                    <a:ext cx="482157" cy="51236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sp>
              <p:nvSpPr>
                <p:cNvPr id="48" name="Rectangle 47"/>
                <p:cNvSpPr/>
                <p:nvPr/>
              </p:nvSpPr>
              <p:spPr>
                <a:xfrm>
                  <a:off x="736438" y="760960"/>
                  <a:ext cx="1584711" cy="15904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>
                  <a:noAutofit/>
                </a:bodyPr>
                <a:lstStyle/>
                <a:p>
                  <a:pPr algn="ctr"/>
                  <a:endParaRPr lang="en-US" sz="16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7" name="ZoneTexte 6"/>
              <p:cNvSpPr txBox="1"/>
              <p:nvPr/>
            </p:nvSpPr>
            <p:spPr>
              <a:xfrm>
                <a:off x="-3161428" y="4671527"/>
                <a:ext cx="28704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err="1" smtClean="0"/>
                  <a:t>Adapted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from</a:t>
                </a:r>
                <a:r>
                  <a:rPr lang="fr-FR" dirty="0" smtClean="0"/>
                  <a:t> (Moine, 2006)</a:t>
                </a:r>
                <a:endParaRPr lang="fr-FR" dirty="0"/>
              </a:p>
            </p:txBody>
          </p:sp>
        </p:grpSp>
        <p:sp>
          <p:nvSpPr>
            <p:cNvPr id="13" name="ZoneTexte 12"/>
            <p:cNvSpPr txBox="1"/>
            <p:nvPr/>
          </p:nvSpPr>
          <p:spPr>
            <a:xfrm>
              <a:off x="-1212650" y="2561584"/>
              <a:ext cx="208909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250,000 </a:t>
              </a:r>
              <a:r>
                <a:rPr lang="fr-FR" dirty="0" err="1" smtClean="0"/>
                <a:t>inhabitant</a:t>
              </a:r>
              <a:endParaRPr lang="fr-FR" dirty="0" smtClean="0"/>
            </a:p>
            <a:p>
              <a:r>
                <a:rPr lang="fr-FR" dirty="0" smtClean="0"/>
                <a:t>« Social </a:t>
              </a:r>
              <a:r>
                <a:rPr lang="fr-FR" dirty="0" err="1" smtClean="0"/>
                <a:t>neutrality</a:t>
              </a:r>
              <a:r>
                <a:rPr lang="fr-FR" dirty="0" smtClean="0"/>
                <a:t> »</a:t>
              </a:r>
            </a:p>
            <a:p>
              <a:r>
                <a:rPr lang="fr-FR" dirty="0" err="1" smtClean="0"/>
                <a:t>Proximities</a:t>
              </a:r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692101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30" grpId="0" animBg="1"/>
      <p:bldP spid="22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1101970"/>
            <a:ext cx="7239000" cy="506760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fr-FR" dirty="0" err="1" smtClean="0"/>
              <a:t>Structuring</a:t>
            </a:r>
            <a:r>
              <a:rPr lang="fr-FR" dirty="0" smtClean="0"/>
              <a:t> the service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Organigramme : Processus 7"/>
          <p:cNvSpPr/>
          <p:nvPr/>
        </p:nvSpPr>
        <p:spPr>
          <a:xfrm>
            <a:off x="3886200" y="1189180"/>
            <a:ext cx="3733800" cy="3096000"/>
          </a:xfrm>
          <a:prstGeom prst="flowChartProcess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3600" dirty="0"/>
          </a:p>
          <a:p>
            <a:pPr algn="ctr"/>
            <a:r>
              <a:rPr lang="fr-FR" sz="3600" b="1" dirty="0" err="1" smtClean="0">
                <a:solidFill>
                  <a:schemeClr val="accent3">
                    <a:lumMod val="50000"/>
                  </a:schemeClr>
                </a:solidFill>
              </a:rPr>
              <a:t>Logistics</a:t>
            </a:r>
            <a:r>
              <a:rPr lang="fr-FR" sz="3600" b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fr-FR" sz="3600" b="1" dirty="0" err="1">
                <a:solidFill>
                  <a:schemeClr val="accent3">
                    <a:lumMod val="50000"/>
                  </a:schemeClr>
                </a:solidFill>
              </a:rPr>
              <a:t>cleaning</a:t>
            </a:r>
            <a:r>
              <a:rPr lang="fr-FR" sz="3600" b="1" dirty="0">
                <a:solidFill>
                  <a:schemeClr val="accent3">
                    <a:lumMod val="50000"/>
                  </a:schemeClr>
                </a:solidFill>
              </a:rPr>
              <a:t> and maintenance</a:t>
            </a:r>
          </a:p>
          <a:p>
            <a:pPr algn="ctr"/>
            <a:endParaRPr lang="fr-FR" sz="3600" b="1" dirty="0">
              <a:solidFill>
                <a:schemeClr val="accent3"/>
              </a:solidFill>
            </a:endParaRPr>
          </a:p>
        </p:txBody>
      </p:sp>
      <p:sp>
        <p:nvSpPr>
          <p:cNvPr id="9" name="Organigramme : Processus 8"/>
          <p:cNvSpPr/>
          <p:nvPr/>
        </p:nvSpPr>
        <p:spPr>
          <a:xfrm>
            <a:off x="914400" y="1189180"/>
            <a:ext cx="2514600" cy="4888136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solidFill>
                  <a:schemeClr val="accent1"/>
                </a:solidFill>
              </a:rPr>
              <a:t>Product* </a:t>
            </a:r>
            <a:r>
              <a:rPr lang="fr-FR" sz="2400" b="1" dirty="0" smtClean="0">
                <a:solidFill>
                  <a:schemeClr val="accent1"/>
                </a:solidFill>
              </a:rPr>
              <a:t>and</a:t>
            </a:r>
            <a:r>
              <a:rPr lang="fr-FR" sz="3600" b="1" dirty="0" smtClean="0">
                <a:solidFill>
                  <a:schemeClr val="accent1"/>
                </a:solidFill>
              </a:rPr>
              <a:t> packaging production &amp; </a:t>
            </a:r>
          </a:p>
          <a:p>
            <a:pPr algn="ctr"/>
            <a:r>
              <a:rPr lang="fr-FR" sz="3600" b="1" dirty="0" smtClean="0">
                <a:solidFill>
                  <a:schemeClr val="accent1"/>
                </a:solidFill>
              </a:rPr>
              <a:t>End-of-life</a:t>
            </a:r>
            <a:endParaRPr lang="fr-FR" sz="3600" b="1" dirty="0">
              <a:solidFill>
                <a:schemeClr val="accent1"/>
              </a:solidFill>
            </a:endParaRPr>
          </a:p>
        </p:txBody>
      </p:sp>
      <p:sp>
        <p:nvSpPr>
          <p:cNvPr id="10" name="Organigramme : Processus 9"/>
          <p:cNvSpPr/>
          <p:nvPr/>
        </p:nvSpPr>
        <p:spPr>
          <a:xfrm>
            <a:off x="4572000" y="4343400"/>
            <a:ext cx="1905000" cy="609600"/>
          </a:xfrm>
          <a:prstGeom prst="flowChartProcess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solidFill>
                  <a:schemeClr val="accent6"/>
                </a:solidFill>
              </a:rPr>
              <a:t>Delivery</a:t>
            </a:r>
            <a:endParaRPr lang="fr-FR" sz="3600" b="1" dirty="0">
              <a:solidFill>
                <a:schemeClr val="accent6"/>
              </a:solidFill>
            </a:endParaRPr>
          </a:p>
        </p:txBody>
      </p:sp>
      <p:sp>
        <p:nvSpPr>
          <p:cNvPr id="11" name="Organigramme : Processus 10"/>
          <p:cNvSpPr/>
          <p:nvPr/>
        </p:nvSpPr>
        <p:spPr>
          <a:xfrm>
            <a:off x="4572000" y="5029200"/>
            <a:ext cx="1905000" cy="609600"/>
          </a:xfrm>
          <a:prstGeom prst="flowChartProcess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solidFill>
                  <a:schemeClr val="accent2"/>
                </a:solidFill>
              </a:rPr>
              <a:t>Use</a:t>
            </a:r>
            <a:endParaRPr lang="fr-FR" sz="3600" b="1" dirty="0">
              <a:solidFill>
                <a:schemeClr val="accent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866900" y="1371600"/>
            <a:ext cx="1790700" cy="612648"/>
          </a:xfrm>
          <a:prstGeom prst="wedgeRectCallout">
            <a:avLst>
              <a:gd name="adj1" fmla="val -43531"/>
              <a:gd name="adj2" fmla="val 1020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SHE </a:t>
            </a:r>
            <a:r>
              <a:rPr lang="fr-FR" dirty="0" err="1" smtClean="0">
                <a:solidFill>
                  <a:schemeClr val="bg1"/>
                </a:solidFill>
              </a:rPr>
              <a:t>producer</a:t>
            </a:r>
            <a:r>
              <a:rPr lang="fr-FR" dirty="0" smtClean="0">
                <a:solidFill>
                  <a:schemeClr val="bg1"/>
                </a:solidFill>
              </a:rPr>
              <a:t>,</a:t>
            </a:r>
          </a:p>
          <a:p>
            <a:pPr algn="ctr"/>
            <a:r>
              <a:rPr lang="fr-FR" dirty="0" smtClean="0">
                <a:solidFill>
                  <a:schemeClr val="bg1"/>
                </a:solidFill>
              </a:rPr>
              <a:t>Project leader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200" y="3631225"/>
            <a:ext cx="1676400" cy="653955"/>
          </a:xfrm>
          <a:prstGeom prst="wedgeRectCallout">
            <a:avLst>
              <a:gd name="adj1" fmla="val 26844"/>
              <a:gd name="adj2" fmla="val -983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New packaging supplier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96000" y="1304638"/>
            <a:ext cx="2286000" cy="612648"/>
          </a:xfrm>
          <a:prstGeom prst="wedgeRectCallout">
            <a:avLst>
              <a:gd name="adj1" fmla="val -35417"/>
              <a:gd name="adj2" fmla="val 112759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Firm specialized in social insertion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7696200" y="2816352"/>
            <a:ext cx="1371600" cy="612648"/>
          </a:xfrm>
          <a:prstGeom prst="wedgeRectCallout">
            <a:avLst>
              <a:gd name="adj1" fmla="val -69975"/>
              <a:gd name="adj2" fmla="val -6035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Approved repairer</a:t>
            </a:r>
            <a:endParaRPr lang="fr-FR" dirty="0"/>
          </a:p>
        </p:txBody>
      </p:sp>
      <p:sp>
        <p:nvSpPr>
          <p:cNvPr id="19" name="Rectangle 18"/>
          <p:cNvSpPr/>
          <p:nvPr/>
        </p:nvSpPr>
        <p:spPr>
          <a:xfrm>
            <a:off x="6705600" y="4064975"/>
            <a:ext cx="1524000" cy="606552"/>
          </a:xfrm>
          <a:prstGeom prst="wedgeRectCallout">
            <a:avLst>
              <a:gd name="adj1" fmla="val -69072"/>
              <a:gd name="adj2" fmla="val 42502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Network of </a:t>
            </a:r>
            <a:r>
              <a:rPr lang="fr-FR" dirty="0" err="1" smtClean="0"/>
              <a:t>supermarkets</a:t>
            </a:r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6705600" y="4992654"/>
            <a:ext cx="1524000" cy="493745"/>
          </a:xfrm>
          <a:prstGeom prst="wedgeRectCallout">
            <a:avLst>
              <a:gd name="adj1" fmla="val -69813"/>
              <a:gd name="adj2" fmla="val 3513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Consumers</a:t>
            </a:r>
            <a:endParaRPr lang="fr-FR" dirty="0"/>
          </a:p>
        </p:txBody>
      </p:sp>
      <p:sp>
        <p:nvSpPr>
          <p:cNvPr id="21" name="Rectangle 20"/>
          <p:cNvSpPr/>
          <p:nvPr/>
        </p:nvSpPr>
        <p:spPr>
          <a:xfrm>
            <a:off x="76200" y="5105400"/>
            <a:ext cx="2362200" cy="612648"/>
          </a:xfrm>
          <a:prstGeom prst="wedgeRectCallout">
            <a:avLst>
              <a:gd name="adj1" fmla="val 20873"/>
              <a:gd name="adj2" fmla="val -821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SHE </a:t>
            </a:r>
            <a:r>
              <a:rPr lang="fr-FR" dirty="0" err="1" smtClean="0">
                <a:solidFill>
                  <a:schemeClr val="bg1"/>
                </a:solidFill>
              </a:rPr>
              <a:t>producer</a:t>
            </a:r>
            <a:r>
              <a:rPr lang="fr-FR" dirty="0" smtClean="0">
                <a:solidFill>
                  <a:schemeClr val="bg1"/>
                </a:solidFill>
              </a:rPr>
              <a:t> (EPR) </a:t>
            </a:r>
          </a:p>
          <a:p>
            <a:pPr algn="ctr"/>
            <a:r>
              <a:rPr lang="fr-FR" dirty="0" smtClean="0">
                <a:solidFill>
                  <a:schemeClr val="bg1"/>
                </a:solidFill>
              </a:rPr>
              <a:t>&amp; local </a:t>
            </a:r>
            <a:r>
              <a:rPr lang="fr-FR" dirty="0" err="1" smtClean="0">
                <a:solidFill>
                  <a:schemeClr val="bg1"/>
                </a:solidFill>
              </a:rPr>
              <a:t>authorities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0" name="Organigramme : Processus 29"/>
          <p:cNvSpPr/>
          <p:nvPr/>
        </p:nvSpPr>
        <p:spPr>
          <a:xfrm>
            <a:off x="3619500" y="5772516"/>
            <a:ext cx="4686300" cy="6096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solidFill>
                  <a:schemeClr val="tx1"/>
                </a:solidFill>
              </a:rPr>
              <a:t>WEB service</a:t>
            </a:r>
            <a:endParaRPr lang="fr-FR" sz="36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896377" y="4992654"/>
            <a:ext cx="1522445" cy="908106"/>
          </a:xfrm>
          <a:prstGeom prst="wedgeRectCallout">
            <a:avLst>
              <a:gd name="adj1" fmla="val 69259"/>
              <a:gd name="adj2" fmla="val 5291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Web service supplier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762250" y="6477000"/>
            <a:ext cx="4171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* 28 </a:t>
            </a:r>
            <a:r>
              <a:rPr lang="fr-FR" dirty="0" err="1" smtClean="0"/>
              <a:t>products</a:t>
            </a:r>
            <a:r>
              <a:rPr lang="fr-FR" dirty="0" smtClean="0"/>
              <a:t>, no change in design </a:t>
            </a:r>
            <a:r>
              <a:rPr lang="fr-FR" dirty="0" err="1" smtClean="0"/>
              <a:t>yet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541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4" grpId="0" animBg="1"/>
      <p:bldP spid="15" grpId="0" animBg="1"/>
      <p:bldP spid="17" grpId="0" animBg="1"/>
      <p:bldP spid="18" grpId="0" animBg="1"/>
      <p:bldP spid="20" grpId="0" animBg="1"/>
      <p:bldP spid="21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Challenges 1/2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8E0000"/>
                </a:solidFill>
              </a:rPr>
              <a:t>Assess the sustainability</a:t>
            </a:r>
            <a:r>
              <a:rPr lang="en-US" dirty="0" smtClean="0">
                <a:solidFill>
                  <a:srgbClr val="8E0000"/>
                </a:solidFill>
              </a:rPr>
              <a:t> </a:t>
            </a:r>
            <a:r>
              <a:rPr lang="en-US" dirty="0" smtClean="0"/>
              <a:t>of the offer</a:t>
            </a:r>
          </a:p>
          <a:p>
            <a:pPr lvl="1"/>
            <a:r>
              <a:rPr lang="en-US" dirty="0"/>
              <a:t>« Existing studies on PSS can be classified into four groups according to focus evaluation namely </a:t>
            </a:r>
            <a:r>
              <a:rPr lang="en-US" b="1" dirty="0"/>
              <a:t>economic, environmental, social and customer value</a:t>
            </a:r>
            <a:r>
              <a:rPr lang="en-US" dirty="0"/>
              <a:t> » […]  « no study has integrated the </a:t>
            </a:r>
            <a:r>
              <a:rPr lang="en-US" b="1" dirty="0"/>
              <a:t>four values</a:t>
            </a:r>
            <a:r>
              <a:rPr lang="en-US" dirty="0"/>
              <a:t> into a single framework </a:t>
            </a:r>
            <a:r>
              <a:rPr lang="en-US" dirty="0" smtClean="0"/>
              <a:t>»</a:t>
            </a:r>
            <a:r>
              <a:rPr lang="en-US" baseline="30000" dirty="0" smtClean="0"/>
              <a:t>1</a:t>
            </a:r>
          </a:p>
          <a:p>
            <a:pPr lvl="1"/>
            <a:r>
              <a:rPr lang="en-US" dirty="0" smtClean="0"/>
              <a:t>Existing multi-criteria assessment of PSS are mainly dedicated to </a:t>
            </a:r>
            <a:r>
              <a:rPr lang="en-US" b="1" dirty="0" smtClean="0"/>
              <a:t>B-to-B</a:t>
            </a:r>
            <a:r>
              <a:rPr lang="en-US" dirty="0" smtClean="0"/>
              <a:t> market with a </a:t>
            </a:r>
            <a:r>
              <a:rPr lang="en-US" b="1" dirty="0" smtClean="0"/>
              <a:t>quantitative approach</a:t>
            </a:r>
            <a:r>
              <a:rPr lang="en-US" baseline="30000" dirty="0" smtClean="0"/>
              <a:t> </a:t>
            </a:r>
            <a:r>
              <a:rPr lang="en-US" dirty="0" smtClean="0"/>
              <a:t>with a </a:t>
            </a:r>
            <a:r>
              <a:rPr lang="en-US" b="1" dirty="0" smtClean="0"/>
              <a:t>business and/or customer</a:t>
            </a:r>
            <a:r>
              <a:rPr lang="en-US" dirty="0" smtClean="0"/>
              <a:t> perspective</a:t>
            </a:r>
            <a:r>
              <a:rPr lang="en-US" baseline="30000" dirty="0" smtClean="0"/>
              <a:t>2</a:t>
            </a:r>
          </a:p>
          <a:p>
            <a:endParaRPr lang="en-US" dirty="0" smtClean="0"/>
          </a:p>
          <a:p>
            <a:r>
              <a:rPr lang="en-US" b="1" dirty="0" smtClean="0"/>
              <a:t>No unified methodology</a:t>
            </a:r>
            <a:r>
              <a:rPr lang="en-US" dirty="0" smtClean="0"/>
              <a:t> for sustainability assessment of PSS</a:t>
            </a:r>
          </a:p>
          <a:p>
            <a:endParaRPr lang="en-US" dirty="0" smtClean="0"/>
          </a:p>
          <a:p>
            <a:r>
              <a:rPr lang="en-US" dirty="0" smtClean="0"/>
              <a:t>What about the </a:t>
            </a:r>
            <a:r>
              <a:rPr lang="en-US" b="1" dirty="0" smtClean="0">
                <a:solidFill>
                  <a:srgbClr val="8E0000"/>
                </a:solidFill>
              </a:rPr>
              <a:t>societal/territorial perspective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ZoneTexte 4"/>
          <p:cNvSpPr txBox="1"/>
          <p:nvPr/>
        </p:nvSpPr>
        <p:spPr>
          <a:xfrm>
            <a:off x="2362200" y="6255640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aseline="30000" dirty="0"/>
              <a:t>1</a:t>
            </a:r>
            <a:r>
              <a:rPr lang="fr-FR" sz="1600" dirty="0"/>
              <a:t> (Kim et Al., 2015</a:t>
            </a:r>
            <a:r>
              <a:rPr lang="fr-FR" sz="1600" dirty="0" smtClean="0"/>
              <a:t>);  </a:t>
            </a:r>
            <a:r>
              <a:rPr lang="fr-FR" sz="1600" baseline="30000" dirty="0" smtClean="0"/>
              <a:t>2</a:t>
            </a:r>
            <a:r>
              <a:rPr lang="fr-FR" sz="1600" dirty="0" smtClean="0"/>
              <a:t>(</a:t>
            </a:r>
            <a:r>
              <a:rPr lang="fr-FR" sz="1600" dirty="0" err="1" smtClean="0"/>
              <a:t>Abramovici</a:t>
            </a:r>
            <a:r>
              <a:rPr lang="fr-FR" sz="1600" dirty="0" smtClean="0"/>
              <a:t> </a:t>
            </a:r>
            <a:r>
              <a:rPr lang="fr-FR" sz="1600" dirty="0"/>
              <a:t>et Al., 2014), (</a:t>
            </a:r>
            <a:r>
              <a:rPr lang="fr-FR" sz="1600" dirty="0" err="1"/>
              <a:t>Lindhal</a:t>
            </a:r>
            <a:r>
              <a:rPr lang="fr-FR" sz="1600" dirty="0"/>
              <a:t> et Al., 2014), (</a:t>
            </a:r>
            <a:r>
              <a:rPr lang="fr-FR" sz="1600" dirty="0" err="1"/>
              <a:t>Morlock</a:t>
            </a:r>
            <a:r>
              <a:rPr lang="fr-FR" sz="1600" dirty="0"/>
              <a:t> et al;, 2014), </a:t>
            </a:r>
            <a:r>
              <a:rPr lang="fr-FR" sz="1600" dirty="0" smtClean="0"/>
              <a:t>(</a:t>
            </a:r>
            <a:r>
              <a:rPr lang="fr-FR" sz="1600" dirty="0" err="1"/>
              <a:t>Vogtländer</a:t>
            </a:r>
            <a:r>
              <a:rPr lang="fr-FR" sz="1600" dirty="0"/>
              <a:t> et al., 2002</a:t>
            </a:r>
            <a:r>
              <a:rPr lang="fr-FR" sz="1600" dirty="0" smtClean="0"/>
              <a:t>) ; </a:t>
            </a:r>
            <a:endParaRPr lang="fr-FR" sz="1600" baseline="30000" dirty="0"/>
          </a:p>
        </p:txBody>
      </p:sp>
    </p:spTree>
    <p:extLst>
      <p:ext uri="{BB962C8B-B14F-4D97-AF65-F5344CB8AC3E}">
        <p14:creationId xmlns:p14="http://schemas.microsoft.com/office/powerpoint/2010/main" val="23267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Challenges 2/2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A40000"/>
                </a:solidFill>
              </a:rPr>
              <a:t>Analyze and qualify</a:t>
            </a:r>
            <a:r>
              <a:rPr lang="en-US" dirty="0" smtClean="0"/>
              <a:t> stakeholders </a:t>
            </a:r>
          </a:p>
          <a:p>
            <a:pPr lvl="1"/>
            <a:r>
              <a:rPr lang="en-US" b="1" dirty="0" smtClean="0">
                <a:solidFill>
                  <a:srgbClr val="A40000"/>
                </a:solidFill>
              </a:rPr>
              <a:t>evolutions </a:t>
            </a:r>
          </a:p>
          <a:p>
            <a:pPr lvl="2"/>
            <a:r>
              <a:rPr lang="en-US" b="1" dirty="0" smtClean="0"/>
              <a:t>Consumer behavior </a:t>
            </a:r>
            <a:r>
              <a:rPr lang="en-US" dirty="0" smtClean="0"/>
              <a:t>(who? why? how often?...)</a:t>
            </a:r>
          </a:p>
          <a:p>
            <a:pPr lvl="2"/>
            <a:r>
              <a:rPr lang="en-US" b="1" dirty="0" smtClean="0"/>
              <a:t>Service providers </a:t>
            </a:r>
            <a:r>
              <a:rPr lang="en-US" dirty="0" smtClean="0"/>
              <a:t>(rational, expectations, competencies…)</a:t>
            </a:r>
            <a:endParaRPr lang="en-US" b="1" dirty="0" smtClean="0"/>
          </a:p>
          <a:p>
            <a:pPr lvl="1"/>
            <a:r>
              <a:rPr lang="en-US" b="1" dirty="0" smtClean="0">
                <a:solidFill>
                  <a:srgbClr val="A40000"/>
                </a:solidFill>
              </a:rPr>
              <a:t>interactions</a:t>
            </a:r>
          </a:p>
          <a:p>
            <a:pPr lvl="2"/>
            <a:r>
              <a:rPr lang="en-US" dirty="0" smtClean="0"/>
              <a:t>service </a:t>
            </a:r>
            <a:r>
              <a:rPr lang="en-US" b="1" dirty="0" smtClean="0"/>
              <a:t>structuration</a:t>
            </a:r>
            <a:endParaRPr lang="en-US" dirty="0" smtClean="0"/>
          </a:p>
          <a:p>
            <a:pPr lvl="2"/>
            <a:r>
              <a:rPr lang="en-US" dirty="0" smtClean="0"/>
              <a:t>community of practices and proximities</a:t>
            </a:r>
            <a:r>
              <a:rPr lang="en-US" baseline="30000" dirty="0" smtClean="0"/>
              <a:t>1</a:t>
            </a:r>
          </a:p>
          <a:p>
            <a:pPr lvl="2"/>
            <a:endParaRPr lang="en-US" baseline="30000" dirty="0" smtClean="0"/>
          </a:p>
          <a:p>
            <a:r>
              <a:rPr lang="en-US" b="1" dirty="0" smtClean="0">
                <a:solidFill>
                  <a:srgbClr val="A40000"/>
                </a:solidFill>
              </a:rPr>
              <a:t>Extrapolate</a:t>
            </a:r>
            <a:r>
              <a:rPr lang="en-US" dirty="0" smtClean="0"/>
              <a:t> organizational and societal changes</a:t>
            </a:r>
          </a:p>
          <a:p>
            <a:endParaRPr lang="en-US" dirty="0" smtClean="0"/>
          </a:p>
          <a:p>
            <a:pPr>
              <a:buFont typeface="Wingdings"/>
              <a:buChar char="à"/>
            </a:pPr>
            <a:r>
              <a:rPr lang="en-US" sz="2600" b="1" dirty="0" smtClean="0">
                <a:sym typeface="Wingdings" panose="05000000000000000000" pitchFamily="2" charset="2"/>
              </a:rPr>
              <a:t>Dynamic, </a:t>
            </a:r>
            <a:r>
              <a:rPr lang="en-US" sz="2600" b="1" dirty="0" err="1" smtClean="0">
                <a:sym typeface="Wingdings" panose="05000000000000000000" pitchFamily="2" charset="2"/>
              </a:rPr>
              <a:t>multicriteria</a:t>
            </a:r>
            <a:r>
              <a:rPr lang="en-US" sz="2600" b="1" dirty="0" smtClean="0">
                <a:sym typeface="Wingdings" panose="05000000000000000000" pitchFamily="2" charset="2"/>
              </a:rPr>
              <a:t> and transdisciplinary, qualitative and quantitative approach</a:t>
            </a:r>
            <a:r>
              <a:rPr lang="en-US" sz="2600" dirty="0" smtClean="0">
                <a:sym typeface="Wingdings" panose="05000000000000000000" pitchFamily="2" charset="2"/>
              </a:rPr>
              <a:t> (transition toward sustainability)</a:t>
            </a:r>
            <a:endParaRPr lang="en-US" sz="2600" dirty="0" smtClean="0"/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ZoneTexte 5"/>
          <p:cNvSpPr txBox="1"/>
          <p:nvPr/>
        </p:nvSpPr>
        <p:spPr>
          <a:xfrm>
            <a:off x="1166445" y="6299610"/>
            <a:ext cx="7063155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400" baseline="30000" dirty="0" smtClean="0"/>
              <a:t>1</a:t>
            </a:r>
            <a:r>
              <a:rPr lang="fr-FR" sz="1400" dirty="0"/>
              <a:t> </a:t>
            </a:r>
            <a:r>
              <a:rPr lang="fr-FR" sz="1400" dirty="0" err="1" smtClean="0"/>
              <a:t>Gobert</a:t>
            </a:r>
            <a:r>
              <a:rPr lang="fr-FR" sz="1400" dirty="0" smtClean="0"/>
              <a:t>, J., Allais, R.,</a:t>
            </a:r>
            <a:r>
              <a:rPr lang="fr-FR" sz="1400" i="1" dirty="0" smtClean="0"/>
              <a:t> </a:t>
            </a:r>
            <a:r>
              <a:rPr lang="fr-FR" sz="1400" i="1" dirty="0"/>
              <a:t>Construire les proximités dans un monde global : enjeux territoriaux, organisationnels et </a:t>
            </a:r>
            <a:r>
              <a:rPr lang="fr-FR" sz="1400" i="1" dirty="0" smtClean="0"/>
              <a:t>sociétaux</a:t>
            </a:r>
            <a:r>
              <a:rPr lang="fr-FR" sz="1400" dirty="0" smtClean="0"/>
              <a:t>, </a:t>
            </a:r>
            <a:r>
              <a:rPr lang="fr-FR" sz="1400" dirty="0"/>
              <a:t>8ème journée de la proximité, Tours, 20-22 mai 2015</a:t>
            </a:r>
          </a:p>
        </p:txBody>
      </p:sp>
    </p:spTree>
    <p:extLst>
      <p:ext uri="{BB962C8B-B14F-4D97-AF65-F5344CB8AC3E}">
        <p14:creationId xmlns:p14="http://schemas.microsoft.com/office/powerpoint/2010/main" val="1140421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Toolbox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000" b="1" dirty="0" smtClean="0">
                <a:solidFill>
                  <a:srgbClr val="A40000"/>
                </a:solidFill>
              </a:rPr>
              <a:t>Comparative life cycle </a:t>
            </a:r>
            <a:r>
              <a:rPr lang="fr-FR" sz="2000" b="1" dirty="0" err="1" smtClean="0">
                <a:solidFill>
                  <a:srgbClr val="A40000"/>
                </a:solidFill>
              </a:rPr>
              <a:t>assessment</a:t>
            </a:r>
            <a:r>
              <a:rPr lang="fr-FR" sz="2000" b="1" dirty="0">
                <a:solidFill>
                  <a:srgbClr val="A40000"/>
                </a:solidFill>
              </a:rPr>
              <a:t> </a:t>
            </a:r>
            <a:r>
              <a:rPr lang="fr-FR" sz="2000" dirty="0" smtClean="0"/>
              <a:t>(sales VS </a:t>
            </a:r>
            <a:r>
              <a:rPr lang="fr-FR" sz="2000" dirty="0" err="1" smtClean="0"/>
              <a:t>renting</a:t>
            </a:r>
            <a:r>
              <a:rPr lang="fr-FR" sz="2000" dirty="0" smtClean="0"/>
              <a:t>)</a:t>
            </a:r>
          </a:p>
          <a:p>
            <a:pPr lvl="1"/>
            <a:r>
              <a:rPr lang="fr-FR" sz="2000" b="1" dirty="0" err="1" smtClean="0"/>
              <a:t>reference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methodology</a:t>
            </a:r>
            <a:r>
              <a:rPr lang="fr-FR" sz="2000" dirty="0" smtClean="0"/>
              <a:t> </a:t>
            </a:r>
            <a:r>
              <a:rPr lang="fr-FR" sz="1400" dirty="0" smtClean="0"/>
              <a:t>(</a:t>
            </a:r>
            <a:r>
              <a:rPr lang="fr-FR" sz="1400" dirty="0" err="1" smtClean="0"/>
              <a:t>Nissen</a:t>
            </a:r>
            <a:r>
              <a:rPr lang="fr-FR" sz="1400" dirty="0" smtClean="0"/>
              <a:t>, 1997 ), (</a:t>
            </a:r>
            <a:r>
              <a:rPr lang="fr-FR" sz="1400" dirty="0" err="1" smtClean="0"/>
              <a:t>Valkalma</a:t>
            </a:r>
            <a:r>
              <a:rPr lang="fr-FR" sz="1400" dirty="0" smtClean="0"/>
              <a:t>, 2008)</a:t>
            </a:r>
          </a:p>
          <a:p>
            <a:pPr lvl="1"/>
            <a:r>
              <a:rPr lang="fr-FR" sz="2000" b="1" dirty="0" err="1" smtClean="0"/>
              <a:t>frequently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used</a:t>
            </a:r>
            <a:r>
              <a:rPr lang="fr-FR" sz="2000" b="1" dirty="0" smtClean="0"/>
              <a:t> </a:t>
            </a:r>
            <a:r>
              <a:rPr lang="fr-FR" sz="2000" dirty="0" smtClean="0"/>
              <a:t>for PSS </a:t>
            </a:r>
            <a:r>
              <a:rPr lang="fr-FR" sz="2000" dirty="0" err="1" smtClean="0"/>
              <a:t>evaluation</a:t>
            </a:r>
            <a:r>
              <a:rPr lang="fr-FR" sz="2000" dirty="0" smtClean="0"/>
              <a:t> </a:t>
            </a:r>
            <a:r>
              <a:rPr lang="fr-FR" sz="1400" dirty="0" smtClean="0"/>
              <a:t>(Chan et Al., 2014), (</a:t>
            </a:r>
            <a:r>
              <a:rPr lang="fr-FR" sz="1400" dirty="0" err="1" smtClean="0"/>
              <a:t>Lindhal</a:t>
            </a:r>
            <a:r>
              <a:rPr lang="fr-FR" sz="1400" dirty="0" smtClean="0"/>
              <a:t> et Al., 2014), (</a:t>
            </a:r>
            <a:r>
              <a:rPr lang="fr-FR" sz="1400" dirty="0" err="1" smtClean="0"/>
              <a:t>Vogtländer</a:t>
            </a:r>
            <a:r>
              <a:rPr lang="fr-FR" sz="1400" dirty="0" smtClean="0"/>
              <a:t> et al., 2002)</a:t>
            </a:r>
            <a:r>
              <a:rPr lang="fr-FR" sz="2000" dirty="0" smtClean="0"/>
              <a:t>. </a:t>
            </a:r>
          </a:p>
          <a:p>
            <a:pPr marL="0" lvl="1" indent="0" defTabSz="363538">
              <a:buNone/>
            </a:pPr>
            <a:r>
              <a:rPr lang="fr-FR" sz="2000" dirty="0" smtClean="0">
                <a:sym typeface="Wingdings" panose="05000000000000000000" pitchFamily="2" charset="2"/>
              </a:rPr>
              <a:t> </a:t>
            </a:r>
            <a:r>
              <a:rPr lang="fr-FR" sz="2000" dirty="0" smtClean="0"/>
              <a:t>Challenges </a:t>
            </a:r>
            <a:r>
              <a:rPr lang="fr-FR" sz="2000" dirty="0"/>
              <a:t>for LCA in PSS : identification of </a:t>
            </a:r>
            <a:r>
              <a:rPr lang="fr-FR" sz="2000" b="1" dirty="0" err="1"/>
              <a:t>functional</a:t>
            </a:r>
            <a:r>
              <a:rPr lang="fr-FR" sz="2000" b="1" dirty="0"/>
              <a:t> unit, system </a:t>
            </a:r>
            <a:r>
              <a:rPr lang="fr-FR" sz="2000" b="1" dirty="0" smtClean="0"/>
              <a:t>	</a:t>
            </a:r>
            <a:r>
              <a:rPr lang="fr-FR" sz="2000" b="1" dirty="0" err="1" smtClean="0"/>
              <a:t>boundaries</a:t>
            </a:r>
            <a:r>
              <a:rPr lang="fr-FR" sz="2000" dirty="0"/>
              <a:t>, etc. </a:t>
            </a:r>
            <a:r>
              <a:rPr lang="en-GB" sz="2000" dirty="0"/>
              <a:t>(Baines et Al., 2007), (Amaya et Al., 2014</a:t>
            </a:r>
            <a:r>
              <a:rPr lang="en-GB" sz="2000" dirty="0" smtClean="0"/>
              <a:t>) </a:t>
            </a:r>
          </a:p>
          <a:p>
            <a:r>
              <a:rPr lang="en-GB" sz="2000" b="1" dirty="0" smtClean="0">
                <a:solidFill>
                  <a:srgbClr val="A40000"/>
                </a:solidFill>
              </a:rPr>
              <a:t>Sociology </a:t>
            </a:r>
            <a:r>
              <a:rPr lang="en-GB" sz="2000" b="1" dirty="0">
                <a:solidFill>
                  <a:srgbClr val="A40000"/>
                </a:solidFill>
              </a:rPr>
              <a:t>of organizations</a:t>
            </a:r>
            <a:r>
              <a:rPr lang="en-GB" sz="2000" dirty="0"/>
              <a:t> </a:t>
            </a:r>
            <a:r>
              <a:rPr lang="en-GB" sz="2000" dirty="0" smtClean="0"/>
              <a:t>framework </a:t>
            </a:r>
            <a:r>
              <a:rPr lang="fr-FR" sz="2000" dirty="0" smtClean="0"/>
              <a:t>for </a:t>
            </a:r>
            <a:r>
              <a:rPr lang="fr-FR" sz="2000" dirty="0" err="1" smtClean="0"/>
              <a:t>stakeholder</a:t>
            </a:r>
            <a:r>
              <a:rPr lang="fr-FR" sz="2000" dirty="0" smtClean="0"/>
              <a:t> </a:t>
            </a:r>
            <a:r>
              <a:rPr lang="fr-FR" sz="2000" dirty="0" err="1" smtClean="0"/>
              <a:t>analysis</a:t>
            </a:r>
            <a:r>
              <a:rPr lang="fr-FR" sz="2000" dirty="0" smtClean="0"/>
              <a:t> </a:t>
            </a:r>
            <a:r>
              <a:rPr lang="fr-FR" sz="2000" dirty="0" err="1" smtClean="0"/>
              <a:t>during</a:t>
            </a:r>
            <a:r>
              <a:rPr lang="fr-FR" sz="2000" dirty="0" smtClean="0"/>
              <a:t> the </a:t>
            </a:r>
            <a:r>
              <a:rPr lang="en-GB" sz="2000" dirty="0" smtClean="0"/>
              <a:t>experiment </a:t>
            </a:r>
            <a:r>
              <a:rPr lang="en-GB" sz="2000" dirty="0"/>
              <a:t>(</a:t>
            </a:r>
            <a:r>
              <a:rPr lang="fr-FR" sz="2000" dirty="0" err="1"/>
              <a:t>Friedberg</a:t>
            </a:r>
            <a:r>
              <a:rPr lang="fr-FR" sz="2000" dirty="0"/>
              <a:t>, 1993</a:t>
            </a:r>
            <a:r>
              <a:rPr lang="fr-FR" sz="2000" dirty="0" smtClean="0"/>
              <a:t>)</a:t>
            </a:r>
          </a:p>
          <a:p>
            <a:r>
              <a:rPr lang="en-GB" sz="2000" dirty="0" smtClean="0"/>
              <a:t>A </a:t>
            </a:r>
            <a:r>
              <a:rPr lang="en-GB" sz="2000" b="1" dirty="0" smtClean="0">
                <a:solidFill>
                  <a:srgbClr val="A40000"/>
                </a:solidFill>
              </a:rPr>
              <a:t>scorecard extended to intangible</a:t>
            </a:r>
            <a:r>
              <a:rPr lang="en-GB" sz="2000" dirty="0" smtClean="0">
                <a:solidFill>
                  <a:srgbClr val="A40000"/>
                </a:solidFill>
              </a:rPr>
              <a:t> </a:t>
            </a:r>
            <a:r>
              <a:rPr lang="en-GB" sz="2000" dirty="0" smtClean="0"/>
              <a:t>for the management </a:t>
            </a:r>
            <a:r>
              <a:rPr lang="en-GB" sz="2000" dirty="0"/>
              <a:t>of the whole value </a:t>
            </a:r>
            <a:r>
              <a:rPr lang="en-GB" sz="2000" dirty="0" smtClean="0"/>
              <a:t>chain with a </a:t>
            </a:r>
            <a:r>
              <a:rPr lang="en-GB" sz="2000" b="1" dirty="0" smtClean="0"/>
              <a:t>qualitative </a:t>
            </a:r>
            <a:r>
              <a:rPr lang="en-GB" sz="2000" b="1" dirty="0"/>
              <a:t>and quantitative</a:t>
            </a:r>
            <a:r>
              <a:rPr lang="en-GB" sz="2000" dirty="0"/>
              <a:t> </a:t>
            </a:r>
            <a:r>
              <a:rPr lang="en-GB" sz="2000" dirty="0" smtClean="0"/>
              <a:t>approach (</a:t>
            </a:r>
            <a:r>
              <a:rPr lang="en-GB" sz="2000" dirty="0" err="1" smtClean="0"/>
              <a:t>Fustec</a:t>
            </a:r>
            <a:r>
              <a:rPr lang="en-GB" sz="2000" dirty="0" smtClean="0"/>
              <a:t> et Al., 2011)</a:t>
            </a:r>
          </a:p>
          <a:p>
            <a:r>
              <a:rPr lang="en-GB" sz="2000" b="1" dirty="0" smtClean="0">
                <a:solidFill>
                  <a:srgbClr val="8E0000"/>
                </a:solidFill>
              </a:rPr>
              <a:t>Forecasting &amp; </a:t>
            </a:r>
            <a:r>
              <a:rPr lang="en-GB" sz="2000" b="1" dirty="0" err="1" smtClean="0">
                <a:solidFill>
                  <a:srgbClr val="8E0000"/>
                </a:solidFill>
              </a:rPr>
              <a:t>backcasting</a:t>
            </a:r>
            <a:r>
              <a:rPr lang="en-GB" sz="2000" b="1" dirty="0" smtClean="0">
                <a:solidFill>
                  <a:srgbClr val="8E0000"/>
                </a:solidFill>
              </a:rPr>
              <a:t> scenarios</a:t>
            </a:r>
            <a:r>
              <a:rPr lang="en-GB" sz="2000" dirty="0" smtClean="0"/>
              <a:t> for future planning (possible &amp; desirable) </a:t>
            </a:r>
            <a:r>
              <a:rPr lang="fr-FR" sz="2000" dirty="0"/>
              <a:t>(</a:t>
            </a:r>
            <a:r>
              <a:rPr lang="fr-FR" sz="2000" dirty="0" err="1"/>
              <a:t>Dreborg</a:t>
            </a:r>
            <a:r>
              <a:rPr lang="fr-FR" sz="2000" dirty="0"/>
              <a:t>, 1996</a:t>
            </a:r>
            <a:r>
              <a:rPr lang="fr-FR" sz="2000" dirty="0" smtClean="0"/>
              <a:t>), </a:t>
            </a:r>
            <a:r>
              <a:rPr lang="fr-FR" sz="2000" dirty="0"/>
              <a:t>(Robert, 2000</a:t>
            </a:r>
            <a:r>
              <a:rPr lang="fr-FR" sz="2000" dirty="0" smtClean="0"/>
              <a:t>), </a:t>
            </a:r>
            <a:r>
              <a:rPr lang="fr-FR" sz="2000" dirty="0"/>
              <a:t>(Guillaume, 2009)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21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7626</TotalTime>
  <Words>1057</Words>
  <Application>Microsoft Office PowerPoint</Application>
  <PresentationFormat>Affichage à l'écran (4:3)</PresentationFormat>
  <Paragraphs>209</Paragraphs>
  <Slides>16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Office Theme</vt:lpstr>
      <vt:lpstr>Présentation PowerPoint</vt:lpstr>
      <vt:lpstr>Agenda</vt:lpstr>
      <vt:lpstr>Small household equipment  &amp; functional economy transition</vt:lpstr>
      <vt:lpstr>Objectives</vt:lpstr>
      <vt:lpstr>Structuring the service</vt:lpstr>
      <vt:lpstr>Structuring the service</vt:lpstr>
      <vt:lpstr>Challenges 1/2</vt:lpstr>
      <vt:lpstr>Challenges 2/2</vt:lpstr>
      <vt:lpstr>Toolbox</vt:lpstr>
      <vt:lpstr>1- Upstream of the experiment</vt:lpstr>
      <vt:lpstr>Focus on intangibles</vt:lpstr>
      <vt:lpstr>2- During the experiment</vt:lpstr>
      <vt:lpstr>3- Downstream of the experiment</vt:lpstr>
      <vt:lpstr>Discussion on methodology</vt:lpstr>
      <vt:lpstr>Conclusions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kashkou</dc:creator>
  <cp:lastModifiedBy>MEDINI Khaled</cp:lastModifiedBy>
  <cp:revision>140</cp:revision>
  <dcterms:created xsi:type="dcterms:W3CDTF">2006-08-16T00:00:00Z</dcterms:created>
  <dcterms:modified xsi:type="dcterms:W3CDTF">2015-06-11T16:04:41Z</dcterms:modified>
</cp:coreProperties>
</file>